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sldIdLst>
    <p:sldId id="256" r:id="rId2"/>
    <p:sldId id="298" r:id="rId3"/>
    <p:sldId id="291" r:id="rId4"/>
    <p:sldId id="308" r:id="rId5"/>
    <p:sldId id="309" r:id="rId6"/>
    <p:sldId id="302" r:id="rId7"/>
    <p:sldId id="310" r:id="rId8"/>
    <p:sldId id="303" r:id="rId9"/>
    <p:sldId id="311" r:id="rId10"/>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266"/>
    <p:restoredTop sz="96192" autoAdjust="0"/>
  </p:normalViewPr>
  <p:slideViewPr>
    <p:cSldViewPr>
      <p:cViewPr varScale="1">
        <p:scale>
          <a:sx n="118" d="100"/>
          <a:sy n="118" d="100"/>
        </p:scale>
        <p:origin x="2328" y="21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lang="en-US" dirty="0"/>
          </a:p>
        </p:txBody>
      </p:sp>
      <p:sp>
        <p:nvSpPr>
          <p:cNvPr id="3" name="Date Placeholder 2"/>
          <p:cNvSpPr>
            <a:spLocks noGrp="1"/>
          </p:cNvSpPr>
          <p:nvPr>
            <p:ph type="dt" idx="1"/>
          </p:nvPr>
        </p:nvSpPr>
        <p:spPr>
          <a:xfrm>
            <a:off x="4023092" y="0"/>
            <a:ext cx="3077739" cy="469424"/>
          </a:xfrm>
          <a:prstGeom prst="rect">
            <a:avLst/>
          </a:prstGeom>
        </p:spPr>
        <p:txBody>
          <a:bodyPr vert="horz" lIns="94229" tIns="47114" rIns="94229" bIns="47114" rtlCol="0"/>
          <a:lstStyle>
            <a:lvl1pPr algn="r">
              <a:defRPr sz="1200"/>
            </a:lvl1pPr>
          </a:lstStyle>
          <a:p>
            <a:fld id="{5CBB54C1-27C3-4001-A6A0-BAEBCE22D5B3}" type="datetimeFigureOut">
              <a:rPr lang="en-US" smtClean="0"/>
              <a:pPr/>
              <a:t>12/10/25</a:t>
            </a:fld>
            <a:endParaRPr lang="en-US" dirty="0"/>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4229" tIns="47114" rIns="94229" bIns="47114" rtlCol="0" anchor="ctr"/>
          <a:lstStyle/>
          <a:p>
            <a:endParaRPr lang="en-US" dirty="0"/>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29" tIns="47114" rIns="94229" bIns="47114"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69424"/>
          </a:xfrm>
          <a:prstGeom prst="rect">
            <a:avLst/>
          </a:prstGeom>
        </p:spPr>
        <p:txBody>
          <a:bodyPr vert="horz" lIns="94229" tIns="47114" rIns="94229" bIns="47114"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lIns="94229" tIns="47114" rIns="94229" bIns="47114" rtlCol="0" anchor="b"/>
          <a:lstStyle>
            <a:lvl1pPr algn="r">
              <a:defRPr sz="1200"/>
            </a:lvl1pPr>
          </a:lstStyle>
          <a:p>
            <a:fld id="{2994BDA5-D660-4498-829D-E9F302A4F2F2}" type="slidenum">
              <a:rPr lang="en-US" smtClean="0"/>
              <a:pPr/>
              <a:t>‹#›</a:t>
            </a:fld>
            <a:endParaRPr lang="en-US" dirty="0"/>
          </a:p>
        </p:txBody>
      </p:sp>
    </p:spTree>
    <p:extLst>
      <p:ext uri="{BB962C8B-B14F-4D97-AF65-F5344CB8AC3E}">
        <p14:creationId xmlns:p14="http://schemas.microsoft.com/office/powerpoint/2010/main" val="32304458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7E2DFBD-80BF-4342-953F-C48C21D61630}" type="datetime1">
              <a:rPr lang="en-US" smtClean="0"/>
              <a:t>12/10/25</a:t>
            </a:fld>
            <a:endParaRPr lang="en-US" dirty="0"/>
          </a:p>
        </p:txBody>
      </p:sp>
      <p:sp>
        <p:nvSpPr>
          <p:cNvPr id="5" name="Footer Placeholder 4"/>
          <p:cNvSpPr>
            <a:spLocks noGrp="1"/>
          </p:cNvSpPr>
          <p:nvPr>
            <p:ph type="ftr" sz="quarter" idx="11"/>
          </p:nvPr>
        </p:nvSpPr>
        <p:spPr/>
        <p:txBody>
          <a:bodyPr/>
          <a:lstStyle/>
          <a:p>
            <a:r>
              <a:rPr lang="en-US" dirty="0"/>
              <a:t>Bryce Consulting, Inc.</a:t>
            </a:r>
          </a:p>
        </p:txBody>
      </p:sp>
      <p:sp>
        <p:nvSpPr>
          <p:cNvPr id="6" name="Slide Number Placeholder 5"/>
          <p:cNvSpPr>
            <a:spLocks noGrp="1"/>
          </p:cNvSpPr>
          <p:nvPr>
            <p:ph type="sldNum" sz="quarter" idx="12"/>
          </p:nvPr>
        </p:nvSpPr>
        <p:spPr/>
        <p:txBody>
          <a:bodyPr/>
          <a:lstStyle/>
          <a:p>
            <a:fld id="{82BF68BC-C200-4D11-840F-D9BE026F5CAF}" type="slidenum">
              <a:rPr lang="en-US" smtClean="0"/>
              <a:pPr/>
              <a:t>‹#›</a:t>
            </a:fld>
            <a:endParaRPr lang="en-US" dirty="0"/>
          </a:p>
        </p:txBody>
      </p:sp>
      <p:pic>
        <p:nvPicPr>
          <p:cNvPr id="1026" name="Picture 2" descr="C:\Users\Shellie\Desktop\Dropbox\Bryce\BryceLogoX.png"/>
          <p:cNvPicPr>
            <a:picLocks noChangeAspect="1" noChangeArrowheads="1"/>
          </p:cNvPicPr>
          <p:nvPr userDrawn="1"/>
        </p:nvPicPr>
        <p:blipFill>
          <a:blip r:embed="rId2" cstate="print"/>
          <a:srcRect/>
          <a:stretch>
            <a:fillRect/>
          </a:stretch>
        </p:blipFill>
        <p:spPr bwMode="auto">
          <a:xfrm>
            <a:off x="6324600" y="457200"/>
            <a:ext cx="2353061" cy="737618"/>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1FE9FAC-1409-4101-9749-D3ABB2CB4EBA}" type="datetime1">
              <a:rPr lang="en-US" smtClean="0"/>
              <a:t>12/10/25</a:t>
            </a:fld>
            <a:endParaRPr lang="en-US" dirty="0"/>
          </a:p>
        </p:txBody>
      </p:sp>
      <p:sp>
        <p:nvSpPr>
          <p:cNvPr id="5" name="Footer Placeholder 4"/>
          <p:cNvSpPr>
            <a:spLocks noGrp="1"/>
          </p:cNvSpPr>
          <p:nvPr>
            <p:ph type="ftr" sz="quarter" idx="11"/>
          </p:nvPr>
        </p:nvSpPr>
        <p:spPr/>
        <p:txBody>
          <a:bodyPr/>
          <a:lstStyle/>
          <a:p>
            <a:r>
              <a:rPr lang="en-US" dirty="0"/>
              <a:t>Bryce Consulting, Inc.</a:t>
            </a:r>
          </a:p>
        </p:txBody>
      </p:sp>
      <p:sp>
        <p:nvSpPr>
          <p:cNvPr id="6" name="Slide Number Placeholder 5"/>
          <p:cNvSpPr>
            <a:spLocks noGrp="1"/>
          </p:cNvSpPr>
          <p:nvPr>
            <p:ph type="sldNum" sz="quarter" idx="12"/>
          </p:nvPr>
        </p:nvSpPr>
        <p:spPr/>
        <p:txBody>
          <a:bodyPr/>
          <a:lstStyle/>
          <a:p>
            <a:fld id="{82BF68BC-C200-4D11-840F-D9BE026F5CA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F6342BC-788B-4894-B96A-FA4DA0E4D20D}" type="datetime1">
              <a:rPr lang="en-US" smtClean="0"/>
              <a:t>12/10/25</a:t>
            </a:fld>
            <a:endParaRPr lang="en-US" dirty="0"/>
          </a:p>
        </p:txBody>
      </p:sp>
      <p:sp>
        <p:nvSpPr>
          <p:cNvPr id="5" name="Footer Placeholder 4"/>
          <p:cNvSpPr>
            <a:spLocks noGrp="1"/>
          </p:cNvSpPr>
          <p:nvPr>
            <p:ph type="ftr" sz="quarter" idx="11"/>
          </p:nvPr>
        </p:nvSpPr>
        <p:spPr/>
        <p:txBody>
          <a:bodyPr/>
          <a:lstStyle/>
          <a:p>
            <a:r>
              <a:rPr lang="en-US" dirty="0"/>
              <a:t>Bryce Consulting, Inc.</a:t>
            </a:r>
          </a:p>
        </p:txBody>
      </p:sp>
      <p:sp>
        <p:nvSpPr>
          <p:cNvPr id="6" name="Slide Number Placeholder 5"/>
          <p:cNvSpPr>
            <a:spLocks noGrp="1"/>
          </p:cNvSpPr>
          <p:nvPr>
            <p:ph type="sldNum" sz="quarter" idx="12"/>
          </p:nvPr>
        </p:nvSpPr>
        <p:spPr/>
        <p:txBody>
          <a:bodyPr/>
          <a:lstStyle/>
          <a:p>
            <a:fld id="{82BF68BC-C200-4D11-840F-D9BE026F5CAF}"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29A7365-CB34-4CDD-B663-950562E6DC26}" type="datetime1">
              <a:rPr lang="en-US" smtClean="0"/>
              <a:t>12/10/25</a:t>
            </a:fld>
            <a:endParaRPr lang="en-US" dirty="0"/>
          </a:p>
        </p:txBody>
      </p:sp>
      <p:sp>
        <p:nvSpPr>
          <p:cNvPr id="5" name="Footer Placeholder 4"/>
          <p:cNvSpPr>
            <a:spLocks noGrp="1"/>
          </p:cNvSpPr>
          <p:nvPr>
            <p:ph type="ftr" sz="quarter" idx="11"/>
          </p:nvPr>
        </p:nvSpPr>
        <p:spPr/>
        <p:txBody>
          <a:bodyPr/>
          <a:lstStyle/>
          <a:p>
            <a:r>
              <a:rPr lang="en-US" dirty="0"/>
              <a:t>Bryce Consulting, Inc.</a:t>
            </a:r>
          </a:p>
        </p:txBody>
      </p:sp>
      <p:sp>
        <p:nvSpPr>
          <p:cNvPr id="6" name="Slide Number Placeholder 5"/>
          <p:cNvSpPr>
            <a:spLocks noGrp="1"/>
          </p:cNvSpPr>
          <p:nvPr>
            <p:ph type="sldNum" sz="quarter" idx="12"/>
          </p:nvPr>
        </p:nvSpPr>
        <p:spPr/>
        <p:txBody>
          <a:bodyPr/>
          <a:lstStyle/>
          <a:p>
            <a:fld id="{82BF68BC-C200-4D11-840F-D9BE026F5CAF}"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BC435F9-351F-4FAA-9356-2274F6FBA971}" type="datetime1">
              <a:rPr lang="en-US" smtClean="0"/>
              <a:t>12/10/25</a:t>
            </a:fld>
            <a:endParaRPr lang="en-US" dirty="0"/>
          </a:p>
        </p:txBody>
      </p:sp>
      <p:sp>
        <p:nvSpPr>
          <p:cNvPr id="5" name="Footer Placeholder 4"/>
          <p:cNvSpPr>
            <a:spLocks noGrp="1"/>
          </p:cNvSpPr>
          <p:nvPr>
            <p:ph type="ftr" sz="quarter" idx="11"/>
          </p:nvPr>
        </p:nvSpPr>
        <p:spPr/>
        <p:txBody>
          <a:bodyPr/>
          <a:lstStyle/>
          <a:p>
            <a:r>
              <a:rPr lang="en-US" dirty="0"/>
              <a:t>Bryce Consulting, Inc.</a:t>
            </a:r>
          </a:p>
        </p:txBody>
      </p:sp>
      <p:sp>
        <p:nvSpPr>
          <p:cNvPr id="6" name="Slide Number Placeholder 5"/>
          <p:cNvSpPr>
            <a:spLocks noGrp="1"/>
          </p:cNvSpPr>
          <p:nvPr>
            <p:ph type="sldNum" sz="quarter" idx="12"/>
          </p:nvPr>
        </p:nvSpPr>
        <p:spPr/>
        <p:txBody>
          <a:bodyPr/>
          <a:lstStyle/>
          <a:p>
            <a:fld id="{82BF68BC-C200-4D11-840F-D9BE026F5CAF}"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CABBBA-8528-4752-B1F7-B0A3E141D3BA}" type="datetime1">
              <a:rPr lang="en-US" smtClean="0"/>
              <a:t>12/10/25</a:t>
            </a:fld>
            <a:endParaRPr lang="en-US" dirty="0"/>
          </a:p>
        </p:txBody>
      </p:sp>
      <p:sp>
        <p:nvSpPr>
          <p:cNvPr id="6" name="Footer Placeholder 5"/>
          <p:cNvSpPr>
            <a:spLocks noGrp="1"/>
          </p:cNvSpPr>
          <p:nvPr>
            <p:ph type="ftr" sz="quarter" idx="11"/>
          </p:nvPr>
        </p:nvSpPr>
        <p:spPr/>
        <p:txBody>
          <a:bodyPr/>
          <a:lstStyle/>
          <a:p>
            <a:r>
              <a:rPr lang="en-US" dirty="0"/>
              <a:t>Bryce Consulting, Inc.</a:t>
            </a:r>
          </a:p>
        </p:txBody>
      </p:sp>
      <p:sp>
        <p:nvSpPr>
          <p:cNvPr id="7" name="Slide Number Placeholder 6"/>
          <p:cNvSpPr>
            <a:spLocks noGrp="1"/>
          </p:cNvSpPr>
          <p:nvPr>
            <p:ph type="sldNum" sz="quarter" idx="12"/>
          </p:nvPr>
        </p:nvSpPr>
        <p:spPr/>
        <p:txBody>
          <a:bodyPr/>
          <a:lstStyle/>
          <a:p>
            <a:fld id="{82BF68BC-C200-4D11-840F-D9BE026F5CAF}"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FABA915-3E89-4100-945C-E8EC4B002905}" type="datetime1">
              <a:rPr lang="en-US" smtClean="0"/>
              <a:t>12/10/25</a:t>
            </a:fld>
            <a:endParaRPr lang="en-US" dirty="0"/>
          </a:p>
        </p:txBody>
      </p:sp>
      <p:sp>
        <p:nvSpPr>
          <p:cNvPr id="8" name="Footer Placeholder 7"/>
          <p:cNvSpPr>
            <a:spLocks noGrp="1"/>
          </p:cNvSpPr>
          <p:nvPr>
            <p:ph type="ftr" sz="quarter" idx="11"/>
          </p:nvPr>
        </p:nvSpPr>
        <p:spPr/>
        <p:txBody>
          <a:bodyPr/>
          <a:lstStyle/>
          <a:p>
            <a:r>
              <a:rPr lang="en-US" dirty="0"/>
              <a:t>Bryce Consulting, Inc.</a:t>
            </a:r>
          </a:p>
        </p:txBody>
      </p:sp>
      <p:sp>
        <p:nvSpPr>
          <p:cNvPr id="9" name="Slide Number Placeholder 8"/>
          <p:cNvSpPr>
            <a:spLocks noGrp="1"/>
          </p:cNvSpPr>
          <p:nvPr>
            <p:ph type="sldNum" sz="quarter" idx="12"/>
          </p:nvPr>
        </p:nvSpPr>
        <p:spPr/>
        <p:txBody>
          <a:bodyPr/>
          <a:lstStyle/>
          <a:p>
            <a:fld id="{82BF68BC-C200-4D11-840F-D9BE026F5CAF}"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1B62176-78B1-4C63-9AF7-D9066AE4DC88}" type="datetime1">
              <a:rPr lang="en-US" smtClean="0"/>
              <a:t>12/10/25</a:t>
            </a:fld>
            <a:endParaRPr lang="en-US" dirty="0"/>
          </a:p>
        </p:txBody>
      </p:sp>
      <p:sp>
        <p:nvSpPr>
          <p:cNvPr id="4" name="Footer Placeholder 3"/>
          <p:cNvSpPr>
            <a:spLocks noGrp="1"/>
          </p:cNvSpPr>
          <p:nvPr>
            <p:ph type="ftr" sz="quarter" idx="11"/>
          </p:nvPr>
        </p:nvSpPr>
        <p:spPr/>
        <p:txBody>
          <a:bodyPr/>
          <a:lstStyle/>
          <a:p>
            <a:r>
              <a:rPr lang="en-US" dirty="0"/>
              <a:t>Bryce Consulting, Inc.</a:t>
            </a:r>
          </a:p>
        </p:txBody>
      </p:sp>
      <p:sp>
        <p:nvSpPr>
          <p:cNvPr id="5" name="Slide Number Placeholder 4"/>
          <p:cNvSpPr>
            <a:spLocks noGrp="1"/>
          </p:cNvSpPr>
          <p:nvPr>
            <p:ph type="sldNum" sz="quarter" idx="12"/>
          </p:nvPr>
        </p:nvSpPr>
        <p:spPr/>
        <p:txBody>
          <a:bodyPr/>
          <a:lstStyle/>
          <a:p>
            <a:fld id="{82BF68BC-C200-4D11-840F-D9BE026F5CAF}"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B72BA-ADDC-46B2-BC2F-97C5AD6315BF}" type="datetime1">
              <a:rPr lang="en-US" smtClean="0"/>
              <a:t>12/10/25</a:t>
            </a:fld>
            <a:endParaRPr lang="en-US" dirty="0"/>
          </a:p>
        </p:txBody>
      </p:sp>
      <p:sp>
        <p:nvSpPr>
          <p:cNvPr id="3" name="Footer Placeholder 2"/>
          <p:cNvSpPr>
            <a:spLocks noGrp="1"/>
          </p:cNvSpPr>
          <p:nvPr>
            <p:ph type="ftr" sz="quarter" idx="11"/>
          </p:nvPr>
        </p:nvSpPr>
        <p:spPr/>
        <p:txBody>
          <a:bodyPr/>
          <a:lstStyle/>
          <a:p>
            <a:r>
              <a:rPr lang="en-US" dirty="0"/>
              <a:t>Bryce Consulting, Inc.</a:t>
            </a:r>
          </a:p>
        </p:txBody>
      </p:sp>
      <p:sp>
        <p:nvSpPr>
          <p:cNvPr id="4" name="Slide Number Placeholder 3"/>
          <p:cNvSpPr>
            <a:spLocks noGrp="1"/>
          </p:cNvSpPr>
          <p:nvPr>
            <p:ph type="sldNum" sz="quarter" idx="12"/>
          </p:nvPr>
        </p:nvSpPr>
        <p:spPr/>
        <p:txBody>
          <a:bodyPr/>
          <a:lstStyle/>
          <a:p>
            <a:fld id="{82BF68BC-C200-4D11-840F-D9BE026F5CAF}"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01C7A65-49A3-4746-A9FC-5F1A9AC13ADE}" type="datetime1">
              <a:rPr lang="en-US" smtClean="0"/>
              <a:t>12/10/25</a:t>
            </a:fld>
            <a:endParaRPr lang="en-US" dirty="0"/>
          </a:p>
        </p:txBody>
      </p:sp>
      <p:sp>
        <p:nvSpPr>
          <p:cNvPr id="6" name="Footer Placeholder 5"/>
          <p:cNvSpPr>
            <a:spLocks noGrp="1"/>
          </p:cNvSpPr>
          <p:nvPr>
            <p:ph type="ftr" sz="quarter" idx="11"/>
          </p:nvPr>
        </p:nvSpPr>
        <p:spPr/>
        <p:txBody>
          <a:bodyPr/>
          <a:lstStyle/>
          <a:p>
            <a:r>
              <a:rPr lang="en-US" dirty="0"/>
              <a:t>Bryce Consulting, Inc.</a:t>
            </a:r>
          </a:p>
        </p:txBody>
      </p:sp>
      <p:sp>
        <p:nvSpPr>
          <p:cNvPr id="7" name="Slide Number Placeholder 6"/>
          <p:cNvSpPr>
            <a:spLocks noGrp="1"/>
          </p:cNvSpPr>
          <p:nvPr>
            <p:ph type="sldNum" sz="quarter" idx="12"/>
          </p:nvPr>
        </p:nvSpPr>
        <p:spPr/>
        <p:txBody>
          <a:bodyPr/>
          <a:lstStyle/>
          <a:p>
            <a:fld id="{82BF68BC-C200-4D11-840F-D9BE026F5CAF}"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D7DDA6A-A6CF-438C-9A63-6FC02E1CF1F5}" type="datetime1">
              <a:rPr lang="en-US" smtClean="0"/>
              <a:t>12/10/25</a:t>
            </a:fld>
            <a:endParaRPr lang="en-US" dirty="0"/>
          </a:p>
        </p:txBody>
      </p:sp>
      <p:sp>
        <p:nvSpPr>
          <p:cNvPr id="6" name="Footer Placeholder 5"/>
          <p:cNvSpPr>
            <a:spLocks noGrp="1"/>
          </p:cNvSpPr>
          <p:nvPr>
            <p:ph type="ftr" sz="quarter" idx="11"/>
          </p:nvPr>
        </p:nvSpPr>
        <p:spPr/>
        <p:txBody>
          <a:bodyPr/>
          <a:lstStyle/>
          <a:p>
            <a:r>
              <a:rPr lang="en-US" dirty="0"/>
              <a:t>Bryce Consulting, Inc.</a:t>
            </a:r>
          </a:p>
        </p:txBody>
      </p:sp>
      <p:sp>
        <p:nvSpPr>
          <p:cNvPr id="7" name="Slide Number Placeholder 6"/>
          <p:cNvSpPr>
            <a:spLocks noGrp="1"/>
          </p:cNvSpPr>
          <p:nvPr>
            <p:ph type="sldNum" sz="quarter" idx="12"/>
          </p:nvPr>
        </p:nvSpPr>
        <p:spPr/>
        <p:txBody>
          <a:bodyPr/>
          <a:lstStyle/>
          <a:p>
            <a:fld id="{82BF68BC-C200-4D11-840F-D9BE026F5CAF}"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75FC6E-E2C7-4C0D-9B78-0B19A2400517}" type="datetime1">
              <a:rPr lang="en-US" smtClean="0"/>
              <a:t>12/10/25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Bryce Consulting, Inc.</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BF68BC-C200-4D11-840F-D9BE026F5CAF}"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130425"/>
            <a:ext cx="9144000" cy="1470025"/>
          </a:xfrm>
          <a:solidFill>
            <a:srgbClr val="002060"/>
          </a:solidFill>
        </p:spPr>
        <p:txBody>
          <a:bodyPr/>
          <a:lstStyle/>
          <a:p>
            <a:r>
              <a:rPr lang="en-US" dirty="0">
                <a:solidFill>
                  <a:schemeClr val="bg1"/>
                </a:solidFill>
                <a:latin typeface="Aptos" panose="020B0004020202020204" pitchFamily="34" charset="0"/>
              </a:rPr>
              <a:t>Las Gallinas Valley Sanitary District</a:t>
            </a:r>
          </a:p>
        </p:txBody>
      </p:sp>
      <p:sp>
        <p:nvSpPr>
          <p:cNvPr id="3" name="Subtitle 2"/>
          <p:cNvSpPr>
            <a:spLocks noGrp="1"/>
          </p:cNvSpPr>
          <p:nvPr>
            <p:ph type="subTitle" idx="1"/>
          </p:nvPr>
        </p:nvSpPr>
        <p:spPr/>
        <p:txBody>
          <a:bodyPr>
            <a:normAutofit lnSpcReduction="10000"/>
          </a:bodyPr>
          <a:lstStyle/>
          <a:p>
            <a:r>
              <a:rPr lang="en-US" sz="3900" dirty="0">
                <a:solidFill>
                  <a:schemeClr val="tx1"/>
                </a:solidFill>
                <a:latin typeface="Aptos" panose="020B0004020202020204" pitchFamily="34" charset="0"/>
              </a:rPr>
              <a:t>2025 Compensation Study </a:t>
            </a:r>
            <a:r>
              <a:rPr lang="en-US" dirty="0">
                <a:solidFill>
                  <a:schemeClr val="tx1"/>
                </a:solidFill>
                <a:latin typeface="Aptos" panose="020B0004020202020204" pitchFamily="34" charset="0"/>
              </a:rPr>
              <a:t>December 18, 2025</a:t>
            </a:r>
          </a:p>
          <a:p>
            <a:r>
              <a:rPr lang="en-US" dirty="0">
                <a:solidFill>
                  <a:schemeClr val="tx1"/>
                </a:solidFill>
                <a:latin typeface="Aptos" panose="020B0004020202020204" pitchFamily="34" charset="0"/>
              </a:rPr>
              <a:t>Board of Directors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609600"/>
            <a:ext cx="9144000" cy="808038"/>
          </a:xfrm>
          <a:solidFill>
            <a:srgbClr val="002060"/>
          </a:solidFill>
        </p:spPr>
        <p:txBody>
          <a:bodyPr/>
          <a:lstStyle/>
          <a:p>
            <a:pPr algn="r"/>
            <a:r>
              <a:rPr lang="en-US" dirty="0">
                <a:solidFill>
                  <a:schemeClr val="bg1"/>
                </a:solidFill>
                <a:latin typeface="Aptos" panose="020B0004020202020204" pitchFamily="34" charset="0"/>
              </a:rPr>
              <a:t>Agenda</a:t>
            </a:r>
          </a:p>
        </p:txBody>
      </p:sp>
      <p:sp>
        <p:nvSpPr>
          <p:cNvPr id="3" name="Slide Number Placeholder 2"/>
          <p:cNvSpPr>
            <a:spLocks noGrp="1"/>
          </p:cNvSpPr>
          <p:nvPr>
            <p:ph type="sldNum" sz="quarter" idx="12"/>
          </p:nvPr>
        </p:nvSpPr>
        <p:spPr/>
        <p:txBody>
          <a:bodyPr/>
          <a:lstStyle/>
          <a:p>
            <a:fld id="{82BF68BC-C200-4D11-840F-D9BE026F5CAF}" type="slidenum">
              <a:rPr lang="en-US" smtClean="0">
                <a:solidFill>
                  <a:schemeClr val="tx1"/>
                </a:solidFill>
              </a:rPr>
              <a:pPr/>
              <a:t>2</a:t>
            </a:fld>
            <a:endParaRPr lang="en-US" dirty="0">
              <a:solidFill>
                <a:schemeClr val="tx1"/>
              </a:solidFill>
            </a:endParaRPr>
          </a:p>
        </p:txBody>
      </p:sp>
      <p:sp>
        <p:nvSpPr>
          <p:cNvPr id="4" name="Content Placeholder 3"/>
          <p:cNvSpPr>
            <a:spLocks noGrp="1"/>
          </p:cNvSpPr>
          <p:nvPr>
            <p:ph idx="1"/>
          </p:nvPr>
        </p:nvSpPr>
        <p:spPr/>
        <p:txBody>
          <a:bodyPr numCol="1">
            <a:normAutofit/>
          </a:bodyPr>
          <a:lstStyle/>
          <a:p>
            <a:pPr>
              <a:buFont typeface="Wingdings" panose="05000000000000000000" pitchFamily="2" charset="2"/>
              <a:buChar char="§"/>
            </a:pPr>
            <a:r>
              <a:rPr lang="en-US" sz="2800" dirty="0">
                <a:latin typeface="Aptos" panose="020B0004020202020204" pitchFamily="34" charset="0"/>
              </a:rPr>
              <a:t>Methodology</a:t>
            </a:r>
          </a:p>
          <a:p>
            <a:pPr>
              <a:buFont typeface="Wingdings" panose="05000000000000000000" pitchFamily="2" charset="2"/>
              <a:buChar char="§"/>
            </a:pPr>
            <a:r>
              <a:rPr lang="en-US" sz="2800" dirty="0">
                <a:latin typeface="Aptos" panose="020B0004020202020204" pitchFamily="34" charset="0"/>
              </a:rPr>
              <a:t>Survey Agencies</a:t>
            </a:r>
          </a:p>
          <a:p>
            <a:pPr>
              <a:buFont typeface="Wingdings" panose="05000000000000000000" pitchFamily="2" charset="2"/>
              <a:buChar char="§"/>
            </a:pPr>
            <a:r>
              <a:rPr lang="en-US" sz="2800" dirty="0">
                <a:latin typeface="Aptos" panose="020B0004020202020204" pitchFamily="34" charset="0"/>
              </a:rPr>
              <a:t>Findings</a:t>
            </a:r>
          </a:p>
          <a:p>
            <a:pPr>
              <a:buFont typeface="Wingdings" panose="05000000000000000000" pitchFamily="2" charset="2"/>
              <a:buChar char="§"/>
            </a:pPr>
            <a:r>
              <a:rPr lang="en-US" sz="2800" dirty="0">
                <a:latin typeface="Aptos" panose="020B0004020202020204" pitchFamily="34" charset="0"/>
              </a:rPr>
              <a:t>Internal Alignment</a:t>
            </a:r>
          </a:p>
          <a:p>
            <a:pPr>
              <a:buFont typeface="Wingdings" panose="05000000000000000000" pitchFamily="2" charset="2"/>
              <a:buChar char="§"/>
            </a:pPr>
            <a:r>
              <a:rPr lang="en-US" sz="2800" dirty="0">
                <a:latin typeface="Aptos" panose="020B0004020202020204" pitchFamily="34" charset="0"/>
              </a:rPr>
              <a:t>Q &amp; A</a:t>
            </a:r>
          </a:p>
          <a:p>
            <a:pPr marL="0" indent="0">
              <a:buNone/>
            </a:pPr>
            <a:endParaRPr lang="en-US" sz="2800" dirty="0"/>
          </a:p>
        </p:txBody>
      </p:sp>
    </p:spTree>
    <p:extLst>
      <p:ext uri="{BB962C8B-B14F-4D97-AF65-F5344CB8AC3E}">
        <p14:creationId xmlns:p14="http://schemas.microsoft.com/office/powerpoint/2010/main" val="2087703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609600"/>
            <a:ext cx="9144000" cy="808038"/>
          </a:xfrm>
          <a:solidFill>
            <a:srgbClr val="002060"/>
          </a:solidFill>
        </p:spPr>
        <p:txBody>
          <a:bodyPr/>
          <a:lstStyle/>
          <a:p>
            <a:pPr algn="r"/>
            <a:r>
              <a:rPr lang="en-US" dirty="0">
                <a:solidFill>
                  <a:schemeClr val="bg1"/>
                </a:solidFill>
                <a:latin typeface="Aptos" panose="020B0004020202020204" pitchFamily="34" charset="0"/>
              </a:rPr>
              <a:t>Methodology</a:t>
            </a:r>
          </a:p>
        </p:txBody>
      </p:sp>
      <p:sp>
        <p:nvSpPr>
          <p:cNvPr id="3" name="Slide Number Placeholder 2"/>
          <p:cNvSpPr>
            <a:spLocks noGrp="1"/>
          </p:cNvSpPr>
          <p:nvPr>
            <p:ph type="sldNum" sz="quarter" idx="12"/>
          </p:nvPr>
        </p:nvSpPr>
        <p:spPr/>
        <p:txBody>
          <a:bodyPr/>
          <a:lstStyle/>
          <a:p>
            <a:fld id="{82BF68BC-C200-4D11-840F-D9BE026F5CAF}" type="slidenum">
              <a:rPr lang="en-US" smtClean="0">
                <a:solidFill>
                  <a:schemeClr val="tx1"/>
                </a:solidFill>
              </a:rPr>
              <a:pPr/>
              <a:t>3</a:t>
            </a:fld>
            <a:endParaRPr lang="en-US" dirty="0">
              <a:solidFill>
                <a:schemeClr val="tx1"/>
              </a:solidFill>
            </a:endParaRPr>
          </a:p>
        </p:txBody>
      </p:sp>
      <p:sp>
        <p:nvSpPr>
          <p:cNvPr id="4" name="Content Placeholder 3"/>
          <p:cNvSpPr>
            <a:spLocks noGrp="1"/>
          </p:cNvSpPr>
          <p:nvPr>
            <p:ph idx="1"/>
          </p:nvPr>
        </p:nvSpPr>
        <p:spPr/>
        <p:txBody>
          <a:bodyPr numCol="1">
            <a:normAutofit/>
          </a:bodyPr>
          <a:lstStyle/>
          <a:p>
            <a:pPr>
              <a:buFont typeface="Wingdings" panose="05000000000000000000" pitchFamily="2" charset="2"/>
              <a:buChar char="§"/>
            </a:pPr>
            <a:r>
              <a:rPr lang="en-US" sz="2400" dirty="0">
                <a:latin typeface="Aptos" panose="020B0004020202020204" pitchFamily="34" charset="0"/>
              </a:rPr>
              <a:t>Reviewed and confirmed survey parameters with District (agencies, survey classes, data elements)</a:t>
            </a:r>
          </a:p>
          <a:p>
            <a:pPr>
              <a:buFont typeface="Wingdings" panose="05000000000000000000" pitchFamily="2" charset="2"/>
              <a:buChar char="§"/>
            </a:pPr>
            <a:r>
              <a:rPr lang="en-US" sz="2400" dirty="0">
                <a:latin typeface="Aptos" panose="020B0004020202020204" pitchFamily="34" charset="0"/>
              </a:rPr>
              <a:t>Collected and analyzed base salary and benefit data</a:t>
            </a:r>
          </a:p>
          <a:p>
            <a:pPr>
              <a:buFont typeface="Wingdings" panose="05000000000000000000" pitchFamily="2" charset="2"/>
              <a:buChar char="§"/>
            </a:pPr>
            <a:r>
              <a:rPr lang="en-US" sz="2400" dirty="0">
                <a:latin typeface="Aptos" panose="020B0004020202020204" pitchFamily="34" charset="0"/>
              </a:rPr>
              <a:t>Calculate labor market mean, median (50</a:t>
            </a:r>
            <a:r>
              <a:rPr lang="en-US" sz="2400" baseline="30000" dirty="0">
                <a:latin typeface="Aptos" panose="020B0004020202020204" pitchFamily="34" charset="0"/>
              </a:rPr>
              <a:t>th</a:t>
            </a:r>
            <a:r>
              <a:rPr lang="en-US" sz="2400" dirty="0">
                <a:latin typeface="Aptos" panose="020B0004020202020204" pitchFamily="34" charset="0"/>
              </a:rPr>
              <a:t> percentile), 60</a:t>
            </a:r>
            <a:r>
              <a:rPr lang="en-US" sz="2400" baseline="30000" dirty="0">
                <a:latin typeface="Aptos" panose="020B0004020202020204" pitchFamily="34" charset="0"/>
              </a:rPr>
              <a:t>th</a:t>
            </a:r>
            <a:r>
              <a:rPr lang="en-US" sz="2400" dirty="0">
                <a:latin typeface="Aptos" panose="020B0004020202020204" pitchFamily="34" charset="0"/>
              </a:rPr>
              <a:t> percentile, and 75</a:t>
            </a:r>
            <a:r>
              <a:rPr lang="en-US" sz="2400" baseline="30000" dirty="0">
                <a:latin typeface="Aptos" panose="020B0004020202020204" pitchFamily="34" charset="0"/>
              </a:rPr>
              <a:t>th</a:t>
            </a:r>
            <a:r>
              <a:rPr lang="en-US" sz="2400" dirty="0">
                <a:latin typeface="Aptos" panose="020B0004020202020204" pitchFamily="34" charset="0"/>
              </a:rPr>
              <a:t> percentile </a:t>
            </a:r>
          </a:p>
          <a:p>
            <a:pPr>
              <a:buFont typeface="Wingdings" panose="05000000000000000000" pitchFamily="2" charset="2"/>
              <a:buChar char="§"/>
            </a:pPr>
            <a:r>
              <a:rPr lang="en-US" sz="2400" dirty="0">
                <a:latin typeface="Aptos" panose="020B0004020202020204" pitchFamily="34" charset="0"/>
              </a:rPr>
              <a:t>Reviewed draft report with the District </a:t>
            </a:r>
          </a:p>
          <a:p>
            <a:pPr marL="0" indent="0">
              <a:buNone/>
            </a:pPr>
            <a:endParaRPr lang="en-US" sz="2800" dirty="0"/>
          </a:p>
        </p:txBody>
      </p:sp>
    </p:spTree>
    <p:extLst>
      <p:ext uri="{BB962C8B-B14F-4D97-AF65-F5344CB8AC3E}">
        <p14:creationId xmlns:p14="http://schemas.microsoft.com/office/powerpoint/2010/main" val="5846588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9AC571-D09B-B82F-1B05-63562ED3244E}"/>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A7BA5E54-AA85-B24C-45CB-E34A75C4FA24}"/>
              </a:ext>
            </a:extLst>
          </p:cNvPr>
          <p:cNvSpPr>
            <a:spLocks noGrp="1"/>
          </p:cNvSpPr>
          <p:nvPr>
            <p:ph type="title"/>
          </p:nvPr>
        </p:nvSpPr>
        <p:spPr>
          <a:xfrm>
            <a:off x="0" y="609600"/>
            <a:ext cx="9144000" cy="808038"/>
          </a:xfrm>
          <a:solidFill>
            <a:srgbClr val="002060"/>
          </a:solidFill>
        </p:spPr>
        <p:txBody>
          <a:bodyPr/>
          <a:lstStyle/>
          <a:p>
            <a:pPr algn="r"/>
            <a:r>
              <a:rPr lang="en-US" dirty="0">
                <a:solidFill>
                  <a:schemeClr val="bg1"/>
                </a:solidFill>
                <a:latin typeface="Aptos" panose="020B0004020202020204" pitchFamily="34" charset="0"/>
              </a:rPr>
              <a:t>Survey Agencies</a:t>
            </a:r>
          </a:p>
        </p:txBody>
      </p:sp>
      <p:sp>
        <p:nvSpPr>
          <p:cNvPr id="3" name="Slide Number Placeholder 2">
            <a:extLst>
              <a:ext uri="{FF2B5EF4-FFF2-40B4-BE49-F238E27FC236}">
                <a16:creationId xmlns:a16="http://schemas.microsoft.com/office/drawing/2014/main" id="{6D7F6D84-0EF8-A915-C307-2433B509F743}"/>
              </a:ext>
            </a:extLst>
          </p:cNvPr>
          <p:cNvSpPr>
            <a:spLocks noGrp="1"/>
          </p:cNvSpPr>
          <p:nvPr>
            <p:ph type="sldNum" sz="quarter" idx="12"/>
          </p:nvPr>
        </p:nvSpPr>
        <p:spPr/>
        <p:txBody>
          <a:bodyPr/>
          <a:lstStyle/>
          <a:p>
            <a:fld id="{82BF68BC-C200-4D11-840F-D9BE026F5CAF}" type="slidenum">
              <a:rPr lang="en-US" smtClean="0">
                <a:solidFill>
                  <a:schemeClr val="tx1"/>
                </a:solidFill>
              </a:rPr>
              <a:pPr/>
              <a:t>4</a:t>
            </a:fld>
            <a:endParaRPr lang="en-US" dirty="0">
              <a:solidFill>
                <a:schemeClr val="tx1"/>
              </a:solidFill>
            </a:endParaRPr>
          </a:p>
        </p:txBody>
      </p:sp>
      <p:sp>
        <p:nvSpPr>
          <p:cNvPr id="4" name="Content Placeholder 3">
            <a:extLst>
              <a:ext uri="{FF2B5EF4-FFF2-40B4-BE49-F238E27FC236}">
                <a16:creationId xmlns:a16="http://schemas.microsoft.com/office/drawing/2014/main" id="{38AA4F08-5377-CB7F-EC21-609B69529959}"/>
              </a:ext>
            </a:extLst>
          </p:cNvPr>
          <p:cNvSpPr>
            <a:spLocks noGrp="1"/>
          </p:cNvSpPr>
          <p:nvPr>
            <p:ph idx="1"/>
          </p:nvPr>
        </p:nvSpPr>
        <p:spPr/>
        <p:txBody>
          <a:bodyPr numCol="1">
            <a:normAutofit/>
          </a:bodyPr>
          <a:lstStyle/>
          <a:p>
            <a:pPr>
              <a:buFont typeface="Wingdings" panose="05000000000000000000" pitchFamily="2" charset="2"/>
              <a:buChar char="§"/>
            </a:pPr>
            <a:r>
              <a:rPr lang="en-US" sz="2400" dirty="0">
                <a:latin typeface="Aptos" panose="020B0004020202020204" pitchFamily="34" charset="0"/>
              </a:rPr>
              <a:t>Castro Valley Sanitary District</a:t>
            </a:r>
          </a:p>
          <a:p>
            <a:pPr>
              <a:buFont typeface="Wingdings" panose="05000000000000000000" pitchFamily="2" charset="2"/>
              <a:buChar char="§"/>
            </a:pPr>
            <a:r>
              <a:rPr lang="en-US" sz="2400" dirty="0">
                <a:latin typeface="Aptos" panose="020B0004020202020204" pitchFamily="34" charset="0"/>
              </a:rPr>
              <a:t>Central Marin Sanitation Agency</a:t>
            </a:r>
          </a:p>
          <a:p>
            <a:pPr>
              <a:buFont typeface="Wingdings" panose="05000000000000000000" pitchFamily="2" charset="2"/>
              <a:buChar char="§"/>
            </a:pPr>
            <a:r>
              <a:rPr lang="en-US" sz="2400" dirty="0">
                <a:latin typeface="Aptos" panose="020B0004020202020204" pitchFamily="34" charset="0"/>
              </a:rPr>
              <a:t>Mt. View Sanitary District</a:t>
            </a:r>
          </a:p>
          <a:p>
            <a:pPr>
              <a:buFont typeface="Wingdings" panose="05000000000000000000" pitchFamily="2" charset="2"/>
              <a:buChar char="§"/>
            </a:pPr>
            <a:r>
              <a:rPr lang="en-US" sz="2400" dirty="0">
                <a:latin typeface="Aptos" panose="020B0004020202020204" pitchFamily="34" charset="0"/>
              </a:rPr>
              <a:t>Napa Sanitation District</a:t>
            </a:r>
          </a:p>
          <a:p>
            <a:pPr>
              <a:buFont typeface="Wingdings" panose="05000000000000000000" pitchFamily="2" charset="2"/>
              <a:buChar char="§"/>
            </a:pPr>
            <a:r>
              <a:rPr lang="en-US" sz="2400" dirty="0">
                <a:latin typeface="Aptos" panose="020B0004020202020204" pitchFamily="34" charset="0"/>
              </a:rPr>
              <a:t>Novato Sanitary District</a:t>
            </a:r>
          </a:p>
          <a:p>
            <a:pPr>
              <a:buFont typeface="Wingdings" panose="05000000000000000000" pitchFamily="2" charset="2"/>
              <a:buChar char="§"/>
            </a:pPr>
            <a:r>
              <a:rPr lang="en-US" sz="2400" dirty="0">
                <a:latin typeface="Aptos" panose="020B0004020202020204" pitchFamily="34" charset="0"/>
              </a:rPr>
              <a:t>Ross Valley Sanitary District</a:t>
            </a:r>
          </a:p>
          <a:p>
            <a:pPr>
              <a:buFont typeface="Wingdings" panose="05000000000000000000" pitchFamily="2" charset="2"/>
              <a:buChar char="§"/>
            </a:pPr>
            <a:r>
              <a:rPr lang="en-US" sz="2400" dirty="0">
                <a:latin typeface="Aptos" panose="020B0004020202020204" pitchFamily="34" charset="0"/>
              </a:rPr>
              <a:t>Sanitary District No. 5 of Marin County</a:t>
            </a:r>
          </a:p>
          <a:p>
            <a:pPr>
              <a:buFont typeface="Wingdings" panose="05000000000000000000" pitchFamily="2" charset="2"/>
              <a:buChar char="§"/>
            </a:pPr>
            <a:r>
              <a:rPr lang="en-US" sz="2400" dirty="0">
                <a:latin typeface="Aptos" panose="020B0004020202020204" pitchFamily="34" charset="0"/>
              </a:rPr>
              <a:t>Sausalito-Marin City Sanitary District</a:t>
            </a:r>
          </a:p>
          <a:p>
            <a:pPr>
              <a:buFont typeface="Wingdings" panose="05000000000000000000" pitchFamily="2" charset="2"/>
              <a:buChar char="§"/>
            </a:pPr>
            <a:r>
              <a:rPr lang="en-US" sz="2400" dirty="0">
                <a:latin typeface="Aptos" panose="020B0004020202020204" pitchFamily="34" charset="0"/>
              </a:rPr>
              <a:t>Sewerage Agency of Southern Marin (City of Mill Valley)</a:t>
            </a:r>
          </a:p>
          <a:p>
            <a:pPr>
              <a:buFont typeface="Wingdings" panose="05000000000000000000" pitchFamily="2" charset="2"/>
              <a:buChar char="§"/>
            </a:pPr>
            <a:r>
              <a:rPr lang="en-US" sz="2400" dirty="0">
                <a:latin typeface="Aptos" panose="020B0004020202020204" pitchFamily="34" charset="0"/>
              </a:rPr>
              <a:t>West County Wastewater District</a:t>
            </a:r>
          </a:p>
          <a:p>
            <a:pPr marL="0" indent="0">
              <a:buNone/>
            </a:pPr>
            <a:endParaRPr lang="en-US" sz="2800" dirty="0"/>
          </a:p>
        </p:txBody>
      </p:sp>
    </p:spTree>
    <p:extLst>
      <p:ext uri="{BB962C8B-B14F-4D97-AF65-F5344CB8AC3E}">
        <p14:creationId xmlns:p14="http://schemas.microsoft.com/office/powerpoint/2010/main" val="2184815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523159-AAB9-29DD-A5BC-BDD960C9A22E}"/>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48D124D4-AA93-0099-BB58-707791671A01}"/>
              </a:ext>
            </a:extLst>
          </p:cNvPr>
          <p:cNvSpPr>
            <a:spLocks noGrp="1"/>
          </p:cNvSpPr>
          <p:nvPr>
            <p:ph type="title"/>
          </p:nvPr>
        </p:nvSpPr>
        <p:spPr>
          <a:xfrm>
            <a:off x="0" y="609600"/>
            <a:ext cx="9144000" cy="808038"/>
          </a:xfrm>
          <a:solidFill>
            <a:srgbClr val="002060"/>
          </a:solidFill>
        </p:spPr>
        <p:txBody>
          <a:bodyPr/>
          <a:lstStyle/>
          <a:p>
            <a:pPr algn="r"/>
            <a:r>
              <a:rPr lang="en-US" dirty="0">
                <a:solidFill>
                  <a:schemeClr val="bg1"/>
                </a:solidFill>
                <a:latin typeface="Aptos" panose="020B0004020202020204" pitchFamily="34" charset="0"/>
              </a:rPr>
              <a:t>Survey Classes</a:t>
            </a:r>
          </a:p>
        </p:txBody>
      </p:sp>
      <p:sp>
        <p:nvSpPr>
          <p:cNvPr id="3" name="Slide Number Placeholder 2">
            <a:extLst>
              <a:ext uri="{FF2B5EF4-FFF2-40B4-BE49-F238E27FC236}">
                <a16:creationId xmlns:a16="http://schemas.microsoft.com/office/drawing/2014/main" id="{C281AB74-0D9A-9499-574F-335BB1A1AC4B}"/>
              </a:ext>
            </a:extLst>
          </p:cNvPr>
          <p:cNvSpPr>
            <a:spLocks noGrp="1"/>
          </p:cNvSpPr>
          <p:nvPr>
            <p:ph type="sldNum" sz="quarter" idx="12"/>
          </p:nvPr>
        </p:nvSpPr>
        <p:spPr/>
        <p:txBody>
          <a:bodyPr/>
          <a:lstStyle/>
          <a:p>
            <a:fld id="{82BF68BC-C200-4D11-840F-D9BE026F5CAF}" type="slidenum">
              <a:rPr lang="en-US" smtClean="0">
                <a:solidFill>
                  <a:schemeClr val="tx1"/>
                </a:solidFill>
              </a:rPr>
              <a:pPr/>
              <a:t>5</a:t>
            </a:fld>
            <a:endParaRPr lang="en-US" dirty="0">
              <a:solidFill>
                <a:schemeClr val="tx1"/>
              </a:solidFill>
            </a:endParaRPr>
          </a:p>
        </p:txBody>
      </p:sp>
      <p:sp>
        <p:nvSpPr>
          <p:cNvPr id="4" name="Content Placeholder 3">
            <a:extLst>
              <a:ext uri="{FF2B5EF4-FFF2-40B4-BE49-F238E27FC236}">
                <a16:creationId xmlns:a16="http://schemas.microsoft.com/office/drawing/2014/main" id="{274EF605-804D-200B-1E7B-B4AB8F1DEFA2}"/>
              </a:ext>
            </a:extLst>
          </p:cNvPr>
          <p:cNvSpPr>
            <a:spLocks noGrp="1"/>
          </p:cNvSpPr>
          <p:nvPr>
            <p:ph idx="1"/>
          </p:nvPr>
        </p:nvSpPr>
        <p:spPr>
          <a:xfrm>
            <a:off x="457200" y="1600200"/>
            <a:ext cx="8229600" cy="4756150"/>
          </a:xfrm>
        </p:spPr>
        <p:txBody>
          <a:bodyPr numCol="2">
            <a:normAutofit fontScale="70000" lnSpcReduction="20000"/>
          </a:bodyPr>
          <a:lstStyle/>
          <a:p>
            <a:r>
              <a:rPr lang="en-US" dirty="0">
                <a:latin typeface="Aptos" panose="020B0004020202020204" pitchFamily="34" charset="0"/>
              </a:rPr>
              <a:t>Administrative Assistant</a:t>
            </a:r>
          </a:p>
          <a:p>
            <a:r>
              <a:rPr lang="en-US" dirty="0">
                <a:latin typeface="Aptos" panose="020B0004020202020204" pitchFamily="34" charset="0"/>
              </a:rPr>
              <a:t>Administrative-Finance Specialist</a:t>
            </a:r>
          </a:p>
          <a:p>
            <a:r>
              <a:rPr lang="en-US" dirty="0">
                <a:latin typeface="Aptos" panose="020B0004020202020204" pitchFamily="34" charset="0"/>
              </a:rPr>
              <a:t>Administrative Services Manager</a:t>
            </a:r>
          </a:p>
          <a:p>
            <a:r>
              <a:rPr lang="en-US" dirty="0">
                <a:latin typeface="Aptos" panose="020B0004020202020204" pitchFamily="34" charset="0"/>
              </a:rPr>
              <a:t>Associate Engineer</a:t>
            </a:r>
          </a:p>
          <a:p>
            <a:r>
              <a:rPr lang="en-US" dirty="0">
                <a:latin typeface="Aptos" panose="020B0004020202020204" pitchFamily="34" charset="0"/>
              </a:rPr>
              <a:t>Civil Engineering Technician</a:t>
            </a:r>
          </a:p>
          <a:p>
            <a:r>
              <a:rPr lang="en-US" dirty="0">
                <a:latin typeface="Aptos" panose="020B0004020202020204" pitchFamily="34" charset="0"/>
              </a:rPr>
              <a:t>Collection System/Maintenance/Safety Manager</a:t>
            </a:r>
          </a:p>
          <a:p>
            <a:r>
              <a:rPr lang="en-US" dirty="0">
                <a:latin typeface="Aptos" panose="020B0004020202020204" pitchFamily="34" charset="0"/>
              </a:rPr>
              <a:t>Collections System Operator Lead</a:t>
            </a:r>
          </a:p>
          <a:p>
            <a:r>
              <a:rPr lang="en-US" dirty="0">
                <a:latin typeface="Aptos" panose="020B0004020202020204" pitchFamily="34" charset="0"/>
              </a:rPr>
              <a:t>District Engineer</a:t>
            </a:r>
          </a:p>
          <a:p>
            <a:r>
              <a:rPr lang="en-US" dirty="0">
                <a:latin typeface="Aptos" panose="020B0004020202020204" pitchFamily="34" charset="0"/>
              </a:rPr>
              <a:t>Executive Assistant-Board Secretary</a:t>
            </a:r>
          </a:p>
          <a:p>
            <a:r>
              <a:rPr lang="en-US" dirty="0">
                <a:latin typeface="Aptos" panose="020B0004020202020204" pitchFamily="34" charset="0"/>
              </a:rPr>
              <a:t>Electrical Instrumentation Technician</a:t>
            </a:r>
          </a:p>
          <a:p>
            <a:r>
              <a:rPr lang="en-US" dirty="0">
                <a:latin typeface="Aptos" panose="020B0004020202020204" pitchFamily="34" charset="0"/>
              </a:rPr>
              <a:t>Environmental Services Supervisor</a:t>
            </a:r>
          </a:p>
          <a:p>
            <a:r>
              <a:rPr lang="en-US" dirty="0">
                <a:latin typeface="Aptos" panose="020B0004020202020204" pitchFamily="34" charset="0"/>
              </a:rPr>
              <a:t>Grant Management and Procurement Specialist</a:t>
            </a:r>
          </a:p>
          <a:p>
            <a:r>
              <a:rPr lang="en-US" dirty="0">
                <a:latin typeface="Aptos" panose="020B0004020202020204" pitchFamily="34" charset="0"/>
              </a:rPr>
              <a:t>Laboratory Analyst II </a:t>
            </a:r>
          </a:p>
          <a:p>
            <a:r>
              <a:rPr lang="en-US" dirty="0">
                <a:latin typeface="Aptos" panose="020B0004020202020204" pitchFamily="34" charset="0"/>
              </a:rPr>
              <a:t>Maintenance Supervisor</a:t>
            </a:r>
          </a:p>
          <a:p>
            <a:r>
              <a:rPr lang="en-US" dirty="0">
                <a:latin typeface="Aptos" panose="020B0004020202020204" pitchFamily="34" charset="0"/>
              </a:rPr>
              <a:t>Plant Manager</a:t>
            </a:r>
          </a:p>
          <a:p>
            <a:r>
              <a:rPr lang="en-US" dirty="0">
                <a:latin typeface="Aptos" panose="020B0004020202020204" pitchFamily="34" charset="0"/>
              </a:rPr>
              <a:t>Plant Operator III</a:t>
            </a:r>
          </a:p>
          <a:p>
            <a:r>
              <a:rPr lang="en-US" dirty="0">
                <a:latin typeface="Aptos" panose="020B0004020202020204" pitchFamily="34" charset="0"/>
              </a:rPr>
              <a:t>Plant Operations Supervisor</a:t>
            </a:r>
          </a:p>
          <a:p>
            <a:r>
              <a:rPr lang="en-US" dirty="0">
                <a:latin typeface="Aptos" panose="020B0004020202020204" pitchFamily="34" charset="0"/>
              </a:rPr>
              <a:t>Skilled Maintenance Worker II</a:t>
            </a:r>
          </a:p>
          <a:p>
            <a:pPr marL="0" indent="0">
              <a:buNone/>
            </a:pPr>
            <a:endParaRPr lang="en-US" sz="2800" dirty="0"/>
          </a:p>
        </p:txBody>
      </p:sp>
    </p:spTree>
    <p:extLst>
      <p:ext uri="{BB962C8B-B14F-4D97-AF65-F5344CB8AC3E}">
        <p14:creationId xmlns:p14="http://schemas.microsoft.com/office/powerpoint/2010/main" val="2144213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996C02-E15C-BE8C-F952-85D2A4DD5E6A}"/>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FA9CE28F-CB76-AF30-1035-ABE2D372F9FB}"/>
              </a:ext>
            </a:extLst>
          </p:cNvPr>
          <p:cNvSpPr>
            <a:spLocks noGrp="1"/>
          </p:cNvSpPr>
          <p:nvPr>
            <p:ph type="title"/>
          </p:nvPr>
        </p:nvSpPr>
        <p:spPr>
          <a:xfrm>
            <a:off x="0" y="609600"/>
            <a:ext cx="9144000" cy="808038"/>
          </a:xfrm>
          <a:solidFill>
            <a:srgbClr val="002060"/>
          </a:solidFill>
        </p:spPr>
        <p:txBody>
          <a:bodyPr/>
          <a:lstStyle/>
          <a:p>
            <a:pPr algn="r"/>
            <a:r>
              <a:rPr lang="en-US" baseline="30000" dirty="0">
                <a:solidFill>
                  <a:schemeClr val="bg1"/>
                </a:solidFill>
                <a:latin typeface="Aptos" panose="020B0004020202020204" pitchFamily="34" charset="0"/>
              </a:rPr>
              <a:t>1</a:t>
            </a:r>
            <a:r>
              <a:rPr lang="en-US" dirty="0">
                <a:solidFill>
                  <a:schemeClr val="bg1"/>
                </a:solidFill>
                <a:latin typeface="Aptos" panose="020B0004020202020204" pitchFamily="34" charset="0"/>
              </a:rPr>
              <a:t>Data Elements</a:t>
            </a:r>
          </a:p>
        </p:txBody>
      </p:sp>
      <p:sp>
        <p:nvSpPr>
          <p:cNvPr id="7" name="Content Placeholder 6">
            <a:extLst>
              <a:ext uri="{FF2B5EF4-FFF2-40B4-BE49-F238E27FC236}">
                <a16:creationId xmlns:a16="http://schemas.microsoft.com/office/drawing/2014/main" id="{5786D7B3-CBBD-77FB-AF55-94697D58F5A9}"/>
              </a:ext>
            </a:extLst>
          </p:cNvPr>
          <p:cNvSpPr>
            <a:spLocks noGrp="1"/>
          </p:cNvSpPr>
          <p:nvPr>
            <p:ph idx="1"/>
          </p:nvPr>
        </p:nvSpPr>
        <p:spPr>
          <a:xfrm>
            <a:off x="457200" y="1600199"/>
            <a:ext cx="8229600" cy="5121275"/>
          </a:xfrm>
        </p:spPr>
        <p:txBody>
          <a:bodyPr numCol="1">
            <a:noAutofit/>
          </a:bodyPr>
          <a:lstStyle/>
          <a:p>
            <a:pPr lvl="0" hangingPunct="0"/>
            <a:r>
              <a:rPr lang="en-US" sz="1500" dirty="0">
                <a:latin typeface="Aptos" panose="020B0004020202020204" pitchFamily="34" charset="0"/>
              </a:rPr>
              <a:t>Title of each comparable class</a:t>
            </a:r>
          </a:p>
          <a:p>
            <a:pPr lvl="0" hangingPunct="0"/>
            <a:r>
              <a:rPr lang="en-US" sz="1500" dirty="0">
                <a:latin typeface="Aptos" panose="020B0004020202020204" pitchFamily="34" charset="0"/>
              </a:rPr>
              <a:t>Minimum and maximum base salary</a:t>
            </a:r>
          </a:p>
          <a:p>
            <a:pPr lvl="0" hangingPunct="0"/>
            <a:r>
              <a:rPr lang="en-US" sz="1500" dirty="0">
                <a:latin typeface="Aptos" panose="020B0004020202020204" pitchFamily="34" charset="0"/>
              </a:rPr>
              <a:t>Deferred compensation paid by employer</a:t>
            </a:r>
          </a:p>
          <a:p>
            <a:pPr lvl="0" hangingPunct="0"/>
            <a:r>
              <a:rPr lang="en-US" sz="1500" dirty="0">
                <a:latin typeface="Aptos" panose="020B0004020202020204" pitchFamily="34" charset="0"/>
              </a:rPr>
              <a:t>Longevity pay paid by the employer at year 10 for new hires</a:t>
            </a:r>
          </a:p>
          <a:p>
            <a:pPr lvl="0" hangingPunct="0"/>
            <a:r>
              <a:rPr lang="en-US" sz="1500" dirty="0">
                <a:latin typeface="Aptos" panose="020B0004020202020204" pitchFamily="34" charset="0"/>
              </a:rPr>
              <a:t>Certification/education incentive pay (Dual/Triple Certification)</a:t>
            </a:r>
          </a:p>
          <a:p>
            <a:pPr lvl="0" hangingPunct="0"/>
            <a:r>
              <a:rPr lang="en-US" sz="1500" dirty="0">
                <a:latin typeface="Aptos" panose="020B0004020202020204" pitchFamily="34" charset="0"/>
              </a:rPr>
              <a:t>Cafeteria, health, dental and vision plan premiums paid by the employer</a:t>
            </a:r>
          </a:p>
          <a:p>
            <a:pPr lvl="0" hangingPunct="0"/>
            <a:r>
              <a:rPr lang="en-US" sz="1500" dirty="0">
                <a:latin typeface="Aptos" panose="020B0004020202020204" pitchFamily="34" charset="0"/>
              </a:rPr>
              <a:t>Life Insurance plan premium paid by the employer</a:t>
            </a:r>
          </a:p>
          <a:p>
            <a:pPr lvl="0" hangingPunct="0"/>
            <a:r>
              <a:rPr lang="en-US" sz="1500" dirty="0">
                <a:latin typeface="Aptos" panose="020B0004020202020204" pitchFamily="34" charset="0"/>
              </a:rPr>
              <a:t>Long-Term Insurance paid by the employer</a:t>
            </a:r>
          </a:p>
          <a:p>
            <a:pPr lvl="0" hangingPunct="0"/>
            <a:r>
              <a:rPr lang="en-US" sz="1500" dirty="0">
                <a:latin typeface="Aptos" panose="020B0004020202020204" pitchFamily="34" charset="0"/>
              </a:rPr>
              <a:t>Retiree Health Savings Account contribution</a:t>
            </a:r>
          </a:p>
          <a:p>
            <a:pPr lvl="0" hangingPunct="0"/>
            <a:r>
              <a:rPr lang="en-US" sz="1500" dirty="0">
                <a:latin typeface="Aptos" panose="020B0004020202020204" pitchFamily="34" charset="0"/>
              </a:rPr>
              <a:t>Social Security/Medicare</a:t>
            </a:r>
          </a:p>
          <a:p>
            <a:pPr lvl="0" hangingPunct="0"/>
            <a:r>
              <a:rPr lang="en-US" sz="1500" dirty="0">
                <a:latin typeface="Aptos" panose="020B0004020202020204" pitchFamily="34" charset="0"/>
              </a:rPr>
              <a:t>Cost sharing</a:t>
            </a:r>
          </a:p>
          <a:p>
            <a:pPr lvl="0" hangingPunct="0"/>
            <a:r>
              <a:rPr lang="en-US" sz="1500" dirty="0">
                <a:latin typeface="Aptos" panose="020B0004020202020204" pitchFamily="34" charset="0"/>
              </a:rPr>
              <a:t>Date and amount of last and next cost of living increase </a:t>
            </a:r>
          </a:p>
          <a:p>
            <a:pPr lvl="0" hangingPunct="0"/>
            <a:r>
              <a:rPr lang="en-US" sz="1500" dirty="0">
                <a:latin typeface="Aptos" panose="020B0004020202020204" pitchFamily="34" charset="0"/>
              </a:rPr>
              <a:t>Retirement practices (benefit, plan, formula, employer’s cost)</a:t>
            </a:r>
          </a:p>
          <a:p>
            <a:pPr lvl="0" hangingPunct="0"/>
            <a:r>
              <a:rPr lang="en-US" sz="1500" dirty="0">
                <a:latin typeface="Aptos" panose="020B0004020202020204" pitchFamily="34" charset="0"/>
              </a:rPr>
              <a:t>Retiree health benefits</a:t>
            </a:r>
          </a:p>
          <a:p>
            <a:pPr lvl="0" hangingPunct="0"/>
            <a:r>
              <a:rPr lang="en-US" sz="1500" dirty="0">
                <a:latin typeface="Aptos" panose="020B0004020202020204" pitchFamily="34" charset="0"/>
              </a:rPr>
              <a:t>Leave benefits (vacation, sick leave, holidays and administrative leave)</a:t>
            </a:r>
          </a:p>
          <a:p>
            <a:pPr marL="0" lvl="0" indent="0" hangingPunct="0">
              <a:buNone/>
            </a:pPr>
            <a:endParaRPr lang="en-US" sz="1500" dirty="0">
              <a:latin typeface="Aptos" panose="020B0004020202020204" pitchFamily="34" charset="0"/>
            </a:endParaRPr>
          </a:p>
          <a:p>
            <a:pPr marL="0" indent="0" hangingPunct="0">
              <a:buNone/>
            </a:pPr>
            <a:r>
              <a:rPr lang="en-US" sz="1500" baseline="30000" dirty="0">
                <a:latin typeface="Aptos" panose="020B0004020202020204" pitchFamily="34" charset="0"/>
              </a:rPr>
              <a:t>1</a:t>
            </a:r>
            <a:r>
              <a:rPr lang="en-US" sz="1500" dirty="0">
                <a:latin typeface="Aptos" panose="020B0004020202020204" pitchFamily="34" charset="0"/>
              </a:rPr>
              <a:t>Not all benefits are provided by all agencies. Benefits collected include those that new employees would be eligible to receive. Benefits, such as longevity pay, that only apply to eligible existing employees is not included. Stand-by and emergency pay is also not included</a:t>
            </a:r>
          </a:p>
        </p:txBody>
      </p:sp>
      <p:sp>
        <p:nvSpPr>
          <p:cNvPr id="2" name="Slide Number Placeholder 1">
            <a:extLst>
              <a:ext uri="{FF2B5EF4-FFF2-40B4-BE49-F238E27FC236}">
                <a16:creationId xmlns:a16="http://schemas.microsoft.com/office/drawing/2014/main" id="{A5DD0B1F-E5CE-BE21-B0D3-FCE0A7BEF676}"/>
              </a:ext>
            </a:extLst>
          </p:cNvPr>
          <p:cNvSpPr>
            <a:spLocks noGrp="1"/>
          </p:cNvSpPr>
          <p:nvPr>
            <p:ph type="sldNum" sz="quarter" idx="12"/>
          </p:nvPr>
        </p:nvSpPr>
        <p:spPr/>
        <p:txBody>
          <a:bodyPr/>
          <a:lstStyle/>
          <a:p>
            <a:fld id="{82BF68BC-C200-4D11-840F-D9BE026F5CAF}" type="slidenum">
              <a:rPr lang="en-US" smtClean="0">
                <a:solidFill>
                  <a:schemeClr val="tx1"/>
                </a:solidFill>
              </a:rPr>
              <a:pPr/>
              <a:t>6</a:t>
            </a:fld>
            <a:endParaRPr lang="en-US" dirty="0">
              <a:solidFill>
                <a:schemeClr val="tx1"/>
              </a:solidFill>
            </a:endParaRPr>
          </a:p>
        </p:txBody>
      </p:sp>
    </p:spTree>
    <p:extLst>
      <p:ext uri="{BB962C8B-B14F-4D97-AF65-F5344CB8AC3E}">
        <p14:creationId xmlns:p14="http://schemas.microsoft.com/office/powerpoint/2010/main" val="23764813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EF759B-5DDB-666C-D103-7E436E842097}"/>
            </a:ext>
          </a:extLst>
        </p:cNvPr>
        <p:cNvGrpSpPr/>
        <p:nvPr/>
      </p:nvGrpSpPr>
      <p:grpSpPr>
        <a:xfrm>
          <a:off x="0" y="0"/>
          <a:ext cx="0" cy="0"/>
          <a:chOff x="0" y="0"/>
          <a:chExt cx="0" cy="0"/>
        </a:xfrm>
      </p:grpSpPr>
      <p:sp>
        <p:nvSpPr>
          <p:cNvPr id="7" name="Content Placeholder 6">
            <a:extLst>
              <a:ext uri="{FF2B5EF4-FFF2-40B4-BE49-F238E27FC236}">
                <a16:creationId xmlns:a16="http://schemas.microsoft.com/office/drawing/2014/main" id="{67E3C6AA-474B-CCB2-7882-8F83C6A0B9E0}"/>
              </a:ext>
            </a:extLst>
          </p:cNvPr>
          <p:cNvSpPr>
            <a:spLocks noGrp="1"/>
          </p:cNvSpPr>
          <p:nvPr>
            <p:ph idx="1"/>
          </p:nvPr>
        </p:nvSpPr>
        <p:spPr/>
        <p:txBody>
          <a:bodyPr numCol="1">
            <a:normAutofit/>
          </a:bodyPr>
          <a:lstStyle/>
          <a:p>
            <a:pPr marL="1371600" lvl="3" indent="0">
              <a:buNone/>
            </a:pPr>
            <a:endParaRPr lang="en-US" dirty="0">
              <a:latin typeface="Calibri" panose="020F0502020204030204" pitchFamily="34" charset="0"/>
              <a:cs typeface="Arial" pitchFamily="34" charset="0"/>
            </a:endParaRPr>
          </a:p>
          <a:p>
            <a:pPr marL="1371600" lvl="3" indent="0">
              <a:buNone/>
            </a:pPr>
            <a:endParaRPr lang="en-US" dirty="0">
              <a:latin typeface="Calibri" panose="020F0502020204030204" pitchFamily="34" charset="0"/>
              <a:cs typeface="Arial" pitchFamily="34" charset="0"/>
            </a:endParaRPr>
          </a:p>
        </p:txBody>
      </p:sp>
      <p:sp>
        <p:nvSpPr>
          <p:cNvPr id="2" name="Slide Number Placeholder 1">
            <a:extLst>
              <a:ext uri="{FF2B5EF4-FFF2-40B4-BE49-F238E27FC236}">
                <a16:creationId xmlns:a16="http://schemas.microsoft.com/office/drawing/2014/main" id="{63B39C2A-B7F8-3028-499A-C73BEA86E717}"/>
              </a:ext>
            </a:extLst>
          </p:cNvPr>
          <p:cNvSpPr>
            <a:spLocks noGrp="1"/>
          </p:cNvSpPr>
          <p:nvPr>
            <p:ph type="sldNum" sz="quarter" idx="12"/>
          </p:nvPr>
        </p:nvSpPr>
        <p:spPr/>
        <p:txBody>
          <a:bodyPr/>
          <a:lstStyle/>
          <a:p>
            <a:fld id="{82BF68BC-C200-4D11-840F-D9BE026F5CAF}" type="slidenum">
              <a:rPr lang="en-US" smtClean="0">
                <a:solidFill>
                  <a:schemeClr val="tx1"/>
                </a:solidFill>
              </a:rPr>
              <a:pPr/>
              <a:t>7</a:t>
            </a:fld>
            <a:endParaRPr lang="en-US" dirty="0">
              <a:solidFill>
                <a:schemeClr val="tx1"/>
              </a:solidFill>
            </a:endParaRPr>
          </a:p>
        </p:txBody>
      </p:sp>
      <p:graphicFrame>
        <p:nvGraphicFramePr>
          <p:cNvPr id="3" name="Table 2">
            <a:extLst>
              <a:ext uri="{FF2B5EF4-FFF2-40B4-BE49-F238E27FC236}">
                <a16:creationId xmlns:a16="http://schemas.microsoft.com/office/drawing/2014/main" id="{538374B2-E1F8-B5AC-E4AE-3DC656E303DB}"/>
              </a:ext>
            </a:extLst>
          </p:cNvPr>
          <p:cNvGraphicFramePr>
            <a:graphicFrameLocks noGrp="1"/>
          </p:cNvGraphicFramePr>
          <p:nvPr>
            <p:extLst>
              <p:ext uri="{D42A27DB-BD31-4B8C-83A1-F6EECF244321}">
                <p14:modId xmlns:p14="http://schemas.microsoft.com/office/powerpoint/2010/main" val="1213833673"/>
              </p:ext>
            </p:extLst>
          </p:nvPr>
        </p:nvGraphicFramePr>
        <p:xfrm>
          <a:off x="0" y="0"/>
          <a:ext cx="9143996" cy="6857991"/>
        </p:xfrm>
        <a:graphic>
          <a:graphicData uri="http://schemas.openxmlformats.org/drawingml/2006/table">
            <a:tbl>
              <a:tblPr firstRow="1" bandRow="1">
                <a:tableStyleId>{5C22544A-7EE6-4342-B048-85BDC9FD1C3A}</a:tableStyleId>
              </a:tblPr>
              <a:tblGrid>
                <a:gridCol w="1635020">
                  <a:extLst>
                    <a:ext uri="{9D8B030D-6E8A-4147-A177-3AD203B41FA5}">
                      <a16:colId xmlns:a16="http://schemas.microsoft.com/office/drawing/2014/main" val="2916500343"/>
                    </a:ext>
                  </a:extLst>
                </a:gridCol>
                <a:gridCol w="625748">
                  <a:extLst>
                    <a:ext uri="{9D8B030D-6E8A-4147-A177-3AD203B41FA5}">
                      <a16:colId xmlns:a16="http://schemas.microsoft.com/office/drawing/2014/main" val="3260920221"/>
                    </a:ext>
                  </a:extLst>
                </a:gridCol>
                <a:gridCol w="625748">
                  <a:extLst>
                    <a:ext uri="{9D8B030D-6E8A-4147-A177-3AD203B41FA5}">
                      <a16:colId xmlns:a16="http://schemas.microsoft.com/office/drawing/2014/main" val="509822951"/>
                    </a:ext>
                  </a:extLst>
                </a:gridCol>
                <a:gridCol w="625748">
                  <a:extLst>
                    <a:ext uri="{9D8B030D-6E8A-4147-A177-3AD203B41FA5}">
                      <a16:colId xmlns:a16="http://schemas.microsoft.com/office/drawing/2014/main" val="3254784269"/>
                    </a:ext>
                  </a:extLst>
                </a:gridCol>
                <a:gridCol w="625748">
                  <a:extLst>
                    <a:ext uri="{9D8B030D-6E8A-4147-A177-3AD203B41FA5}">
                      <a16:colId xmlns:a16="http://schemas.microsoft.com/office/drawing/2014/main" val="1755806420"/>
                    </a:ext>
                  </a:extLst>
                </a:gridCol>
                <a:gridCol w="625748">
                  <a:extLst>
                    <a:ext uri="{9D8B030D-6E8A-4147-A177-3AD203B41FA5}">
                      <a16:colId xmlns:a16="http://schemas.microsoft.com/office/drawing/2014/main" val="3914722217"/>
                    </a:ext>
                  </a:extLst>
                </a:gridCol>
                <a:gridCol w="625748">
                  <a:extLst>
                    <a:ext uri="{9D8B030D-6E8A-4147-A177-3AD203B41FA5}">
                      <a16:colId xmlns:a16="http://schemas.microsoft.com/office/drawing/2014/main" val="2847644879"/>
                    </a:ext>
                  </a:extLst>
                </a:gridCol>
                <a:gridCol w="625748">
                  <a:extLst>
                    <a:ext uri="{9D8B030D-6E8A-4147-A177-3AD203B41FA5}">
                      <a16:colId xmlns:a16="http://schemas.microsoft.com/office/drawing/2014/main" val="193999157"/>
                    </a:ext>
                  </a:extLst>
                </a:gridCol>
                <a:gridCol w="625748">
                  <a:extLst>
                    <a:ext uri="{9D8B030D-6E8A-4147-A177-3AD203B41FA5}">
                      <a16:colId xmlns:a16="http://schemas.microsoft.com/office/drawing/2014/main" val="2430036063"/>
                    </a:ext>
                  </a:extLst>
                </a:gridCol>
                <a:gridCol w="625748">
                  <a:extLst>
                    <a:ext uri="{9D8B030D-6E8A-4147-A177-3AD203B41FA5}">
                      <a16:colId xmlns:a16="http://schemas.microsoft.com/office/drawing/2014/main" val="4201708756"/>
                    </a:ext>
                  </a:extLst>
                </a:gridCol>
                <a:gridCol w="625748">
                  <a:extLst>
                    <a:ext uri="{9D8B030D-6E8A-4147-A177-3AD203B41FA5}">
                      <a16:colId xmlns:a16="http://schemas.microsoft.com/office/drawing/2014/main" val="1932278154"/>
                    </a:ext>
                  </a:extLst>
                </a:gridCol>
                <a:gridCol w="625748">
                  <a:extLst>
                    <a:ext uri="{9D8B030D-6E8A-4147-A177-3AD203B41FA5}">
                      <a16:colId xmlns:a16="http://schemas.microsoft.com/office/drawing/2014/main" val="327005691"/>
                    </a:ext>
                  </a:extLst>
                </a:gridCol>
                <a:gridCol w="625748">
                  <a:extLst>
                    <a:ext uri="{9D8B030D-6E8A-4147-A177-3AD203B41FA5}">
                      <a16:colId xmlns:a16="http://schemas.microsoft.com/office/drawing/2014/main" val="2370629616"/>
                    </a:ext>
                  </a:extLst>
                </a:gridCol>
              </a:tblGrid>
              <a:tr h="1201978">
                <a:tc>
                  <a:txBody>
                    <a:bodyPr/>
                    <a:lstStyle/>
                    <a:p>
                      <a:r>
                        <a:rPr lang="en-US" sz="1000" dirty="0">
                          <a:latin typeface="Aptos" panose="020B0004020202020204" pitchFamily="34" charset="0"/>
                        </a:rPr>
                        <a:t>Classification</a:t>
                      </a:r>
                    </a:p>
                  </a:txBody>
                  <a:tcPr>
                    <a:solidFill>
                      <a:srgbClr val="002060"/>
                    </a:solidFill>
                  </a:tcPr>
                </a:tc>
                <a:tc>
                  <a:txBody>
                    <a:bodyPr/>
                    <a:lstStyle/>
                    <a:p>
                      <a:pPr algn="ctr"/>
                      <a:r>
                        <a:rPr lang="en-US" sz="1000" dirty="0">
                          <a:latin typeface="Aptos" panose="020B0004020202020204" pitchFamily="34" charset="0"/>
                        </a:rPr>
                        <a:t>Base Salary</a:t>
                      </a:r>
                    </a:p>
                    <a:p>
                      <a:pPr algn="ctr"/>
                      <a:r>
                        <a:rPr lang="en-US" sz="1000" dirty="0">
                          <a:latin typeface="Aptos" panose="020B0004020202020204" pitchFamily="34" charset="0"/>
                        </a:rPr>
                        <a:t>Mean</a:t>
                      </a:r>
                    </a:p>
                    <a:p>
                      <a:pPr algn="ctr"/>
                      <a:r>
                        <a:rPr lang="en-US" sz="1000" dirty="0">
                          <a:latin typeface="Aptos" panose="020B0004020202020204" pitchFamily="34" charset="0"/>
                        </a:rPr>
                        <a:t>% Above/Below</a:t>
                      </a:r>
                    </a:p>
                  </a:txBody>
                  <a:tcPr>
                    <a:solidFill>
                      <a:srgbClr val="002060"/>
                    </a:solidFill>
                  </a:tcPr>
                </a:tc>
                <a:tc>
                  <a:txBody>
                    <a:bodyPr/>
                    <a:lstStyle/>
                    <a:p>
                      <a:pPr algn="ctr"/>
                      <a:r>
                        <a:rPr lang="en-US" sz="1000" dirty="0">
                          <a:latin typeface="Aptos" panose="020B0004020202020204" pitchFamily="34" charset="0"/>
                        </a:rPr>
                        <a:t>Total Cash</a:t>
                      </a:r>
                    </a:p>
                    <a:p>
                      <a:pPr algn="ctr"/>
                      <a:r>
                        <a:rPr lang="en-US" sz="1000" dirty="0">
                          <a:latin typeface="Aptos" panose="020B0004020202020204" pitchFamily="34" charset="0"/>
                        </a:rPr>
                        <a:t>Mean</a:t>
                      </a:r>
                    </a:p>
                    <a:p>
                      <a:pPr algn="ctr"/>
                      <a:r>
                        <a:rPr lang="en-US" sz="1000" dirty="0">
                          <a:latin typeface="Aptos" panose="020B0004020202020204" pitchFamily="34" charset="0"/>
                        </a:rPr>
                        <a:t>% Above/Below</a:t>
                      </a:r>
                    </a:p>
                    <a:p>
                      <a:endParaRPr lang="en-US" sz="1000" dirty="0">
                        <a:latin typeface="Aptos" panose="020B0004020202020204" pitchFamily="34" charset="0"/>
                      </a:endParaRPr>
                    </a:p>
                  </a:txBody>
                  <a:tcPr>
                    <a:solidFill>
                      <a:srgbClr val="002060"/>
                    </a:solidFill>
                  </a:tcPr>
                </a:tc>
                <a:tc>
                  <a:txBody>
                    <a:bodyPr/>
                    <a:lstStyle/>
                    <a:p>
                      <a:pPr algn="ctr"/>
                      <a:r>
                        <a:rPr lang="en-US" sz="1000" dirty="0">
                          <a:latin typeface="Aptos" panose="020B0004020202020204" pitchFamily="34" charset="0"/>
                        </a:rPr>
                        <a:t>Total Comp</a:t>
                      </a:r>
                    </a:p>
                    <a:p>
                      <a:pPr algn="ctr"/>
                      <a:r>
                        <a:rPr lang="en-US" sz="1000" dirty="0">
                          <a:latin typeface="Aptos" panose="020B0004020202020204" pitchFamily="34" charset="0"/>
                        </a:rPr>
                        <a:t>Mean</a:t>
                      </a:r>
                    </a:p>
                    <a:p>
                      <a:pPr algn="ctr"/>
                      <a:r>
                        <a:rPr lang="en-US" sz="1000" dirty="0">
                          <a:latin typeface="Aptos" panose="020B0004020202020204" pitchFamily="34" charset="0"/>
                        </a:rPr>
                        <a:t>% Above/Below</a:t>
                      </a:r>
                    </a:p>
                    <a:p>
                      <a:endParaRPr lang="en-US" sz="1000" dirty="0">
                        <a:latin typeface="Aptos" panose="020B0004020202020204" pitchFamily="34" charset="0"/>
                      </a:endParaRPr>
                    </a:p>
                  </a:txBody>
                  <a:tcPr>
                    <a:solidFill>
                      <a:srgbClr val="002060"/>
                    </a:solidFill>
                  </a:tcPr>
                </a:tc>
                <a:tc>
                  <a:txBody>
                    <a:bodyPr/>
                    <a:lstStyle/>
                    <a:p>
                      <a:pPr algn="ctr"/>
                      <a:r>
                        <a:rPr lang="en-US" sz="1000" dirty="0">
                          <a:latin typeface="Aptos" panose="020B0004020202020204" pitchFamily="34" charset="0"/>
                        </a:rPr>
                        <a:t>Base Salary</a:t>
                      </a:r>
                    </a:p>
                    <a:p>
                      <a:pPr algn="ctr"/>
                      <a:r>
                        <a:rPr lang="en-US" sz="1000" dirty="0">
                          <a:latin typeface="Aptos" panose="020B0004020202020204" pitchFamily="34" charset="0"/>
                        </a:rPr>
                        <a:t>Median</a:t>
                      </a:r>
                    </a:p>
                    <a:p>
                      <a:pPr algn="ctr"/>
                      <a:r>
                        <a:rPr lang="en-US" sz="1000" dirty="0">
                          <a:latin typeface="Aptos" panose="020B0004020202020204" pitchFamily="34" charset="0"/>
                        </a:rPr>
                        <a:t>% Above/Below</a:t>
                      </a:r>
                    </a:p>
                    <a:p>
                      <a:endParaRPr lang="en-US" sz="1000" dirty="0">
                        <a:latin typeface="Aptos" panose="020B0004020202020204" pitchFamily="34" charset="0"/>
                      </a:endParaRPr>
                    </a:p>
                  </a:txBody>
                  <a:tcPr>
                    <a:solidFill>
                      <a:srgbClr val="002060"/>
                    </a:solidFill>
                  </a:tcPr>
                </a:tc>
                <a:tc>
                  <a:txBody>
                    <a:bodyPr/>
                    <a:lstStyle/>
                    <a:p>
                      <a:pPr algn="ctr"/>
                      <a:r>
                        <a:rPr lang="en-US" sz="1000" dirty="0">
                          <a:latin typeface="Aptos" panose="020B0004020202020204" pitchFamily="34" charset="0"/>
                        </a:rPr>
                        <a:t>Total Cash</a:t>
                      </a:r>
                    </a:p>
                    <a:p>
                      <a:pPr algn="ctr"/>
                      <a:r>
                        <a:rPr lang="en-US" sz="1000" dirty="0">
                          <a:latin typeface="Aptos" panose="020B0004020202020204" pitchFamily="34" charset="0"/>
                        </a:rPr>
                        <a:t>Median</a:t>
                      </a:r>
                    </a:p>
                    <a:p>
                      <a:pPr algn="ctr"/>
                      <a:r>
                        <a:rPr lang="en-US" sz="1000" dirty="0">
                          <a:latin typeface="Aptos" panose="020B0004020202020204" pitchFamily="34" charset="0"/>
                        </a:rPr>
                        <a:t>% Above/Below</a:t>
                      </a:r>
                    </a:p>
                    <a:p>
                      <a:endParaRPr lang="en-US" sz="1000" dirty="0">
                        <a:latin typeface="Aptos" panose="020B0004020202020204" pitchFamily="34" charset="0"/>
                      </a:endParaRPr>
                    </a:p>
                  </a:txBody>
                  <a:tcPr>
                    <a:solidFill>
                      <a:srgbClr val="002060"/>
                    </a:solidFill>
                  </a:tcPr>
                </a:tc>
                <a:tc>
                  <a:txBody>
                    <a:bodyPr/>
                    <a:lstStyle/>
                    <a:p>
                      <a:pPr algn="ctr"/>
                      <a:r>
                        <a:rPr lang="en-US" sz="1000" dirty="0">
                          <a:latin typeface="Aptos" panose="020B0004020202020204" pitchFamily="34" charset="0"/>
                        </a:rPr>
                        <a:t>Total Comp</a:t>
                      </a:r>
                    </a:p>
                    <a:p>
                      <a:pPr algn="ctr"/>
                      <a:r>
                        <a:rPr lang="en-US" sz="1000" dirty="0">
                          <a:latin typeface="Aptos" panose="020B0004020202020204" pitchFamily="34" charset="0"/>
                        </a:rPr>
                        <a:t>Median</a:t>
                      </a:r>
                    </a:p>
                    <a:p>
                      <a:pPr algn="ctr"/>
                      <a:r>
                        <a:rPr lang="en-US" sz="1000" dirty="0">
                          <a:latin typeface="Aptos" panose="020B0004020202020204" pitchFamily="34" charset="0"/>
                        </a:rPr>
                        <a:t>% Above/Below</a:t>
                      </a:r>
                    </a:p>
                    <a:p>
                      <a:endParaRPr lang="en-US" sz="1000" dirty="0">
                        <a:latin typeface="Aptos" panose="020B0004020202020204" pitchFamily="34" charset="0"/>
                      </a:endParaRPr>
                    </a:p>
                  </a:txBody>
                  <a:tcPr>
                    <a:solidFill>
                      <a:srgbClr val="002060"/>
                    </a:solidFill>
                  </a:tcPr>
                </a:tc>
                <a:tc>
                  <a:txBody>
                    <a:bodyPr/>
                    <a:lstStyle/>
                    <a:p>
                      <a:pPr algn="ctr"/>
                      <a:r>
                        <a:rPr lang="en-US" sz="1000" dirty="0">
                          <a:latin typeface="Aptos" panose="020B0004020202020204" pitchFamily="34" charset="0"/>
                        </a:rPr>
                        <a:t>Base Salary</a:t>
                      </a:r>
                    </a:p>
                    <a:p>
                      <a:pPr algn="ctr"/>
                      <a:r>
                        <a:rPr lang="en-US" sz="1000" dirty="0">
                          <a:latin typeface="Aptos" panose="020B0004020202020204" pitchFamily="34" charset="0"/>
                        </a:rPr>
                        <a:t>60th </a:t>
                      </a:r>
                    </a:p>
                    <a:p>
                      <a:pPr algn="ctr"/>
                      <a:r>
                        <a:rPr lang="en-US" sz="1000" dirty="0">
                          <a:latin typeface="Aptos" panose="020B0004020202020204" pitchFamily="34" charset="0"/>
                        </a:rPr>
                        <a:t>% Above/Below</a:t>
                      </a:r>
                    </a:p>
                    <a:p>
                      <a:endParaRPr lang="en-US" sz="1000" dirty="0">
                        <a:latin typeface="Aptos" panose="020B0004020202020204" pitchFamily="34" charset="0"/>
                      </a:endParaRPr>
                    </a:p>
                  </a:txBody>
                  <a:tcPr>
                    <a:solidFill>
                      <a:srgbClr val="002060"/>
                    </a:solidFill>
                  </a:tcPr>
                </a:tc>
                <a:tc>
                  <a:txBody>
                    <a:bodyPr/>
                    <a:lstStyle/>
                    <a:p>
                      <a:pPr algn="ctr"/>
                      <a:r>
                        <a:rPr lang="en-US" sz="1000" dirty="0">
                          <a:latin typeface="Aptos" panose="020B0004020202020204" pitchFamily="34" charset="0"/>
                        </a:rPr>
                        <a:t>Total Cash</a:t>
                      </a:r>
                    </a:p>
                    <a:p>
                      <a:pPr algn="ctr"/>
                      <a:r>
                        <a:rPr lang="en-US" sz="1000" dirty="0">
                          <a:latin typeface="Aptos" panose="020B0004020202020204" pitchFamily="34" charset="0"/>
                        </a:rPr>
                        <a:t>60th</a:t>
                      </a:r>
                    </a:p>
                    <a:p>
                      <a:pPr algn="ctr"/>
                      <a:r>
                        <a:rPr lang="en-US" sz="1000" dirty="0">
                          <a:latin typeface="Aptos" panose="020B0004020202020204" pitchFamily="34" charset="0"/>
                        </a:rPr>
                        <a:t>% Above/Below</a:t>
                      </a:r>
                    </a:p>
                    <a:p>
                      <a:endParaRPr lang="en-US" sz="1000" dirty="0">
                        <a:latin typeface="Aptos" panose="020B0004020202020204" pitchFamily="34" charset="0"/>
                      </a:endParaRPr>
                    </a:p>
                  </a:txBody>
                  <a:tcPr>
                    <a:solidFill>
                      <a:srgbClr val="002060"/>
                    </a:solidFill>
                  </a:tcPr>
                </a:tc>
                <a:tc>
                  <a:txBody>
                    <a:bodyPr/>
                    <a:lstStyle/>
                    <a:p>
                      <a:pPr algn="ctr"/>
                      <a:r>
                        <a:rPr lang="en-US" sz="1000" dirty="0">
                          <a:latin typeface="Aptos" panose="020B0004020202020204" pitchFamily="34" charset="0"/>
                        </a:rPr>
                        <a:t>Total Comp</a:t>
                      </a:r>
                    </a:p>
                    <a:p>
                      <a:pPr algn="ctr"/>
                      <a:r>
                        <a:rPr lang="en-US" sz="1000" dirty="0">
                          <a:latin typeface="Aptos" panose="020B0004020202020204" pitchFamily="34" charset="0"/>
                        </a:rPr>
                        <a:t>60th</a:t>
                      </a:r>
                    </a:p>
                    <a:p>
                      <a:pPr algn="ctr"/>
                      <a:r>
                        <a:rPr lang="en-US" sz="1000" dirty="0">
                          <a:latin typeface="Aptos" panose="020B0004020202020204" pitchFamily="34" charset="0"/>
                        </a:rPr>
                        <a:t>% Above/Below</a:t>
                      </a:r>
                    </a:p>
                    <a:p>
                      <a:endParaRPr lang="en-US" sz="1000" dirty="0">
                        <a:latin typeface="Aptos" panose="020B0004020202020204" pitchFamily="34" charset="0"/>
                      </a:endParaRPr>
                    </a:p>
                  </a:txBody>
                  <a:tcPr>
                    <a:solidFill>
                      <a:srgbClr val="002060"/>
                    </a:solidFill>
                  </a:tcPr>
                </a:tc>
                <a:tc>
                  <a:txBody>
                    <a:bodyPr/>
                    <a:lstStyle/>
                    <a:p>
                      <a:pPr algn="ctr"/>
                      <a:r>
                        <a:rPr lang="en-US" sz="1000" dirty="0">
                          <a:latin typeface="Aptos" panose="020B0004020202020204" pitchFamily="34" charset="0"/>
                        </a:rPr>
                        <a:t>Base Salary</a:t>
                      </a:r>
                    </a:p>
                    <a:p>
                      <a:pPr algn="ctr"/>
                      <a:r>
                        <a:rPr lang="en-US" sz="1000" dirty="0">
                          <a:latin typeface="Aptos" panose="020B0004020202020204" pitchFamily="34" charset="0"/>
                        </a:rPr>
                        <a:t>75th </a:t>
                      </a:r>
                    </a:p>
                    <a:p>
                      <a:pPr algn="ctr"/>
                      <a:r>
                        <a:rPr lang="en-US" sz="1000" dirty="0">
                          <a:latin typeface="Aptos" panose="020B0004020202020204" pitchFamily="34" charset="0"/>
                        </a:rPr>
                        <a:t>% Above/Below</a:t>
                      </a:r>
                    </a:p>
                  </a:txBody>
                  <a:tcPr>
                    <a:solidFill>
                      <a:srgbClr val="002060"/>
                    </a:solidFill>
                  </a:tcPr>
                </a:tc>
                <a:tc>
                  <a:txBody>
                    <a:bodyPr/>
                    <a:lstStyle/>
                    <a:p>
                      <a:pPr algn="ctr"/>
                      <a:r>
                        <a:rPr lang="en-US" sz="1000" dirty="0">
                          <a:latin typeface="Aptos" panose="020B0004020202020204" pitchFamily="34" charset="0"/>
                        </a:rPr>
                        <a:t>Total Cash</a:t>
                      </a:r>
                    </a:p>
                    <a:p>
                      <a:pPr algn="ctr"/>
                      <a:r>
                        <a:rPr lang="en-US" sz="1000" dirty="0">
                          <a:latin typeface="Aptos" panose="020B0004020202020204" pitchFamily="34" charset="0"/>
                        </a:rPr>
                        <a:t>75th</a:t>
                      </a:r>
                    </a:p>
                    <a:p>
                      <a:pPr algn="ctr"/>
                      <a:r>
                        <a:rPr lang="en-US" sz="1000" dirty="0">
                          <a:latin typeface="Aptos" panose="020B0004020202020204" pitchFamily="34" charset="0"/>
                        </a:rPr>
                        <a:t>% Above/Below</a:t>
                      </a:r>
                    </a:p>
                  </a:txBody>
                  <a:tcPr>
                    <a:solidFill>
                      <a:srgbClr val="002060"/>
                    </a:solidFill>
                  </a:tcPr>
                </a:tc>
                <a:tc>
                  <a:txBody>
                    <a:bodyPr/>
                    <a:lstStyle/>
                    <a:p>
                      <a:pPr algn="ctr"/>
                      <a:r>
                        <a:rPr lang="en-US" sz="1000" dirty="0">
                          <a:latin typeface="Aptos" panose="020B0004020202020204" pitchFamily="34" charset="0"/>
                        </a:rPr>
                        <a:t>Total Comp</a:t>
                      </a:r>
                    </a:p>
                    <a:p>
                      <a:pPr algn="ctr"/>
                      <a:r>
                        <a:rPr lang="en-US" sz="1000" dirty="0">
                          <a:latin typeface="Aptos" panose="020B0004020202020204" pitchFamily="34" charset="0"/>
                        </a:rPr>
                        <a:t>75th</a:t>
                      </a:r>
                    </a:p>
                    <a:p>
                      <a:pPr algn="ctr"/>
                      <a:r>
                        <a:rPr lang="en-US" sz="1000" dirty="0">
                          <a:latin typeface="Aptos" panose="020B0004020202020204" pitchFamily="34" charset="0"/>
                        </a:rPr>
                        <a:t>% Above/Below</a:t>
                      </a:r>
                    </a:p>
                  </a:txBody>
                  <a:tcPr>
                    <a:solidFill>
                      <a:srgbClr val="002060"/>
                    </a:solidFill>
                  </a:tcPr>
                </a:tc>
                <a:extLst>
                  <a:ext uri="{0D108BD9-81ED-4DB2-BD59-A6C34878D82A}">
                    <a16:rowId xmlns:a16="http://schemas.microsoft.com/office/drawing/2014/main" val="45373577"/>
                  </a:ext>
                </a:extLst>
              </a:tr>
              <a:tr h="284679">
                <a:tc>
                  <a:txBody>
                    <a:bodyPr/>
                    <a:lstStyle/>
                    <a:p>
                      <a:pPr algn="l" fontAlgn="b">
                        <a:buNone/>
                      </a:pPr>
                      <a:r>
                        <a:rPr lang="en-US" sz="1000" b="0" i="0" u="none" strike="noStrike" dirty="0">
                          <a:effectLst/>
                          <a:latin typeface="Aptos" panose="020B0004020202020204" pitchFamily="34" charset="0"/>
                        </a:rPr>
                        <a:t>Administrative Assistant</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5.46%</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14.03%</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12.33%</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1.74%</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10.92%</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11.87%</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-4.63%</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6.26%</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8.18%</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8.18%</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5.84%</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4.65%</a:t>
                      </a:r>
                    </a:p>
                  </a:txBody>
                  <a:tcPr marL="9525" marR="9525" marT="9525" marB="0" anchor="b">
                    <a:solidFill>
                      <a:schemeClr val="bg1">
                        <a:lumMod val="85000"/>
                      </a:schemeClr>
                    </a:solidFill>
                  </a:tcPr>
                </a:tc>
                <a:extLst>
                  <a:ext uri="{0D108BD9-81ED-4DB2-BD59-A6C34878D82A}">
                    <a16:rowId xmlns:a16="http://schemas.microsoft.com/office/drawing/2014/main" val="1233722024"/>
                  </a:ext>
                </a:extLst>
              </a:tr>
              <a:tr h="326194">
                <a:tc>
                  <a:txBody>
                    <a:bodyPr/>
                    <a:lstStyle/>
                    <a:p>
                      <a:pPr algn="l" fontAlgn="b">
                        <a:buNone/>
                      </a:pPr>
                      <a:r>
                        <a:rPr lang="en-US" sz="1000" b="0" i="0" u="none" strike="noStrike" dirty="0">
                          <a:effectLst/>
                          <a:latin typeface="Aptos" panose="020B0004020202020204" pitchFamily="34" charset="0"/>
                        </a:rPr>
                        <a:t>Administrative-Finance Specialist</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17.34%</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16.01%</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15.25%</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15.15%</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15.86%</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16.64%</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12.51%</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13.24%</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14.35%</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14.35%</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9.30%</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10.92%</a:t>
                      </a:r>
                    </a:p>
                  </a:txBody>
                  <a:tcPr marL="9525" marR="9525" marT="9525" marB="0" anchor="b">
                    <a:solidFill>
                      <a:schemeClr val="bg1">
                        <a:lumMod val="85000"/>
                      </a:schemeClr>
                    </a:solidFill>
                  </a:tcPr>
                </a:tc>
                <a:extLst>
                  <a:ext uri="{0D108BD9-81ED-4DB2-BD59-A6C34878D82A}">
                    <a16:rowId xmlns:a16="http://schemas.microsoft.com/office/drawing/2014/main" val="434713875"/>
                  </a:ext>
                </a:extLst>
              </a:tr>
              <a:tr h="326194">
                <a:tc>
                  <a:txBody>
                    <a:bodyPr/>
                    <a:lstStyle/>
                    <a:p>
                      <a:pPr algn="l" fontAlgn="b">
                        <a:buNone/>
                      </a:pPr>
                      <a:r>
                        <a:rPr lang="en-US" sz="1000" b="0" i="0" u="none" strike="noStrike" dirty="0">
                          <a:effectLst/>
                          <a:latin typeface="Aptos" panose="020B0004020202020204" pitchFamily="34" charset="0"/>
                        </a:rPr>
                        <a:t>Administrative Services Manager</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16.38%</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15.67%</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15.55%</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15.20%</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14.09%</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14.67%</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10.14%</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9.54%</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11.07%</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11.07%</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9.17%</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9.11%</a:t>
                      </a:r>
                    </a:p>
                  </a:txBody>
                  <a:tcPr marL="9525" marR="9525" marT="9525" marB="0" anchor="b">
                    <a:solidFill>
                      <a:schemeClr val="bg1">
                        <a:lumMod val="85000"/>
                      </a:schemeClr>
                    </a:solidFill>
                  </a:tcPr>
                </a:tc>
                <a:extLst>
                  <a:ext uri="{0D108BD9-81ED-4DB2-BD59-A6C34878D82A}">
                    <a16:rowId xmlns:a16="http://schemas.microsoft.com/office/drawing/2014/main" val="3501130"/>
                  </a:ext>
                </a:extLst>
              </a:tr>
              <a:tr h="284679">
                <a:tc>
                  <a:txBody>
                    <a:bodyPr/>
                    <a:lstStyle/>
                    <a:p>
                      <a:pPr algn="l" fontAlgn="b">
                        <a:buNone/>
                      </a:pPr>
                      <a:r>
                        <a:rPr lang="en-US" sz="1000" b="0" i="0" u="none" strike="noStrike" dirty="0">
                          <a:effectLst/>
                          <a:latin typeface="Aptos" panose="020B0004020202020204" pitchFamily="34" charset="0"/>
                        </a:rPr>
                        <a:t>Associate Engineer</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4.13%</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8.44%</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9.56%</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2.75%</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7.45%</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9.76%</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2.73%</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6.40%</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9.55%</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9.55%</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6.17%</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6.38%</a:t>
                      </a:r>
                    </a:p>
                  </a:txBody>
                  <a:tcPr marL="9525" marR="9525" marT="9525" marB="0" anchor="b">
                    <a:solidFill>
                      <a:schemeClr val="bg1">
                        <a:lumMod val="85000"/>
                      </a:schemeClr>
                    </a:solidFill>
                  </a:tcPr>
                </a:tc>
                <a:extLst>
                  <a:ext uri="{0D108BD9-81ED-4DB2-BD59-A6C34878D82A}">
                    <a16:rowId xmlns:a16="http://schemas.microsoft.com/office/drawing/2014/main" val="824778574"/>
                  </a:ext>
                </a:extLst>
              </a:tr>
              <a:tr h="284679">
                <a:tc>
                  <a:txBody>
                    <a:bodyPr/>
                    <a:lstStyle/>
                    <a:p>
                      <a:pPr algn="l" fontAlgn="b">
                        <a:buNone/>
                      </a:pPr>
                      <a:r>
                        <a:rPr lang="en-US" sz="1000" b="0" i="0" u="none" strike="noStrike" dirty="0">
                          <a:effectLst/>
                          <a:latin typeface="Aptos" panose="020B0004020202020204" pitchFamily="34" charset="0"/>
                        </a:rPr>
                        <a:t>Civil Engineering Technician</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-9.62%</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-1.47%</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1.33%</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-16.12%</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-6.01%</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-0.62%</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-18.29%</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-8.37%</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-3.33%</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-3.33%</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-11.91%</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-7.39%</a:t>
                      </a:r>
                    </a:p>
                  </a:txBody>
                  <a:tcPr marL="9525" marR="9525" marT="9525" marB="0" anchor="b">
                    <a:solidFill>
                      <a:schemeClr val="bg1">
                        <a:lumMod val="85000"/>
                      </a:schemeClr>
                    </a:solidFill>
                  </a:tcPr>
                </a:tc>
                <a:extLst>
                  <a:ext uri="{0D108BD9-81ED-4DB2-BD59-A6C34878D82A}">
                    <a16:rowId xmlns:a16="http://schemas.microsoft.com/office/drawing/2014/main" val="700427177"/>
                  </a:ext>
                </a:extLst>
              </a:tr>
              <a:tr h="484350">
                <a:tc>
                  <a:txBody>
                    <a:bodyPr/>
                    <a:lstStyle/>
                    <a:p>
                      <a:pPr algn="l" fontAlgn="b">
                        <a:buNone/>
                      </a:pPr>
                      <a:r>
                        <a:rPr lang="en-US" sz="1000" b="0" i="0" u="none" strike="noStrike" dirty="0">
                          <a:effectLst/>
                          <a:latin typeface="Aptos" panose="020B0004020202020204" pitchFamily="34" charset="0"/>
                        </a:rPr>
                        <a:t>Collection System/Maintenance/Safety Manager</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16.45%</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15.65%</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15.52%</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15.41%</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14.86%</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16.23%</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10.85%</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11.07%</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12.91%</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12.91%</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8.83%</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10.23%</a:t>
                      </a:r>
                    </a:p>
                  </a:txBody>
                  <a:tcPr marL="9525" marR="9525" marT="9525" marB="0" anchor="b">
                    <a:solidFill>
                      <a:schemeClr val="bg1">
                        <a:lumMod val="85000"/>
                      </a:schemeClr>
                    </a:solidFill>
                  </a:tcPr>
                </a:tc>
                <a:extLst>
                  <a:ext uri="{0D108BD9-81ED-4DB2-BD59-A6C34878D82A}">
                    <a16:rowId xmlns:a16="http://schemas.microsoft.com/office/drawing/2014/main" val="4120273032"/>
                  </a:ext>
                </a:extLst>
              </a:tr>
              <a:tr h="326194">
                <a:tc>
                  <a:txBody>
                    <a:bodyPr/>
                    <a:lstStyle/>
                    <a:p>
                      <a:pPr algn="l" fontAlgn="b">
                        <a:buNone/>
                      </a:pPr>
                      <a:r>
                        <a:rPr lang="en-US" sz="1000" b="0" i="0" u="none" strike="noStrike" dirty="0">
                          <a:effectLst/>
                          <a:latin typeface="Aptos" panose="020B0004020202020204" pitchFamily="34" charset="0"/>
                        </a:rPr>
                        <a:t>Collections System Operator Lead</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-4.80%</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1.44%</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4.12%</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-3.31%</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4.69%</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7.69%</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-6.02%</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2.66%</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6.01%</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6.01%</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-2.75%</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0.79%</a:t>
                      </a:r>
                    </a:p>
                  </a:txBody>
                  <a:tcPr marL="9525" marR="9525" marT="9525" marB="0" anchor="b">
                    <a:solidFill>
                      <a:schemeClr val="bg1">
                        <a:lumMod val="85000"/>
                      </a:schemeClr>
                    </a:solidFill>
                  </a:tcPr>
                </a:tc>
                <a:extLst>
                  <a:ext uri="{0D108BD9-81ED-4DB2-BD59-A6C34878D82A}">
                    <a16:rowId xmlns:a16="http://schemas.microsoft.com/office/drawing/2014/main" val="384490336"/>
                  </a:ext>
                </a:extLst>
              </a:tr>
              <a:tr h="284679">
                <a:tc>
                  <a:txBody>
                    <a:bodyPr/>
                    <a:lstStyle/>
                    <a:p>
                      <a:pPr algn="l" fontAlgn="b">
                        <a:buNone/>
                      </a:pPr>
                      <a:r>
                        <a:rPr lang="en-US" sz="1000" b="0" i="0" u="none" strike="noStrike" dirty="0">
                          <a:effectLst/>
                          <a:latin typeface="Aptos" panose="020B0004020202020204" pitchFamily="34" charset="0"/>
                        </a:rPr>
                        <a:t>District Engineer</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5.78%</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5.07%</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5.69%</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8.77%</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7.38%</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6.78%</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6.82%</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5.47%</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5.83%</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5.83%</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2.61%</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4.41%</a:t>
                      </a:r>
                    </a:p>
                  </a:txBody>
                  <a:tcPr marL="9525" marR="9525" marT="9525" marB="0" anchor="b">
                    <a:solidFill>
                      <a:schemeClr val="bg1">
                        <a:lumMod val="85000"/>
                      </a:schemeClr>
                    </a:solidFill>
                  </a:tcPr>
                </a:tc>
                <a:extLst>
                  <a:ext uri="{0D108BD9-81ED-4DB2-BD59-A6C34878D82A}">
                    <a16:rowId xmlns:a16="http://schemas.microsoft.com/office/drawing/2014/main" val="1983916928"/>
                  </a:ext>
                </a:extLst>
              </a:tr>
              <a:tr h="326194">
                <a:tc>
                  <a:txBody>
                    <a:bodyPr/>
                    <a:lstStyle/>
                    <a:p>
                      <a:pPr marL="0" algn="l" defTabSz="914400" rtl="0" eaLnBrk="1" fontAlgn="b" latinLnBrk="0" hangingPunct="1">
                        <a:buNone/>
                      </a:pPr>
                      <a:r>
                        <a:rPr lang="en-US" sz="1000" b="0" i="0" u="none" strike="noStrike" kern="1200" dirty="0">
                          <a:solidFill>
                            <a:schemeClr val="dk1"/>
                          </a:solidFill>
                          <a:effectLst/>
                          <a:latin typeface="Aptos" panose="020B0004020202020204" pitchFamily="34" charset="0"/>
                          <a:ea typeface="+mn-ea"/>
                          <a:cs typeface="+mn-cs"/>
                        </a:rPr>
                        <a:t>Executive Assistant-Board Secretary</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34.41%</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36.87%</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32.81%</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40.31%</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43.50%</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36.59%</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35.64%</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39.07%</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34.34%</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34.34%</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31.02%</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28.87%</a:t>
                      </a:r>
                    </a:p>
                  </a:txBody>
                  <a:tcPr marL="9525" marR="9525" marT="9525" marB="0" anchor="b">
                    <a:solidFill>
                      <a:schemeClr val="bg1">
                        <a:lumMod val="85000"/>
                      </a:schemeClr>
                    </a:solidFill>
                  </a:tcPr>
                </a:tc>
                <a:extLst>
                  <a:ext uri="{0D108BD9-81ED-4DB2-BD59-A6C34878D82A}">
                    <a16:rowId xmlns:a16="http://schemas.microsoft.com/office/drawing/2014/main" val="3815657777"/>
                  </a:ext>
                </a:extLst>
              </a:tr>
              <a:tr h="326194">
                <a:tc>
                  <a:txBody>
                    <a:bodyPr/>
                    <a:lstStyle/>
                    <a:p>
                      <a:pPr marL="0" algn="l" defTabSz="914400" rtl="0" eaLnBrk="1" fontAlgn="b" latinLnBrk="0" hangingPunct="1">
                        <a:buNone/>
                      </a:pPr>
                      <a:r>
                        <a:rPr lang="en-US" sz="1000" b="0" i="0" u="none" strike="noStrike" kern="1200" dirty="0">
                          <a:solidFill>
                            <a:schemeClr val="dk1"/>
                          </a:solidFill>
                          <a:effectLst/>
                          <a:latin typeface="Aptos" panose="020B0004020202020204" pitchFamily="34" charset="0"/>
                          <a:ea typeface="+mn-ea"/>
                          <a:cs typeface="+mn-cs"/>
                        </a:rPr>
                        <a:t>Electrical Instrumentation Technician</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0.40%</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6.02%</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7.40%</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-0.74%</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4.34%</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6.95%</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-2.64%</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1.15%</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4.80%</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4.80%</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-1.47%</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2.05%</a:t>
                      </a:r>
                    </a:p>
                  </a:txBody>
                  <a:tcPr marL="9525" marR="9525" marT="9525" marB="0" anchor="b">
                    <a:solidFill>
                      <a:schemeClr val="bg1">
                        <a:lumMod val="85000"/>
                      </a:schemeClr>
                    </a:solidFill>
                  </a:tcPr>
                </a:tc>
                <a:extLst>
                  <a:ext uri="{0D108BD9-81ED-4DB2-BD59-A6C34878D82A}">
                    <a16:rowId xmlns:a16="http://schemas.microsoft.com/office/drawing/2014/main" val="2321768973"/>
                  </a:ext>
                </a:extLst>
              </a:tr>
              <a:tr h="326194">
                <a:tc>
                  <a:txBody>
                    <a:bodyPr/>
                    <a:lstStyle/>
                    <a:p>
                      <a:pPr marL="0" algn="l" defTabSz="914400" rtl="0" eaLnBrk="1" fontAlgn="b" latinLnBrk="0" hangingPunct="1">
                        <a:buNone/>
                      </a:pPr>
                      <a:r>
                        <a:rPr lang="en-US" sz="1000" b="0" i="0" u="none" strike="noStrike" kern="1200" dirty="0">
                          <a:solidFill>
                            <a:schemeClr val="dk1"/>
                          </a:solidFill>
                          <a:effectLst/>
                          <a:latin typeface="Aptos" panose="020B0004020202020204" pitchFamily="34" charset="0"/>
                          <a:ea typeface="+mn-ea"/>
                          <a:cs typeface="+mn-cs"/>
                        </a:rPr>
                        <a:t>Environmental Services Supervisor</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-3.16%</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1.56%</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4.18%</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3.89%</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3.51%</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3.30%</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-1.12%</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1.19%</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2.92%</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2.92%</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-2.28%</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2.35%</a:t>
                      </a:r>
                    </a:p>
                  </a:txBody>
                  <a:tcPr marL="9525" marR="9525" marT="9525" marB="0" anchor="b">
                    <a:solidFill>
                      <a:schemeClr val="bg1">
                        <a:lumMod val="85000"/>
                      </a:schemeClr>
                    </a:solidFill>
                  </a:tcPr>
                </a:tc>
                <a:extLst>
                  <a:ext uri="{0D108BD9-81ED-4DB2-BD59-A6C34878D82A}">
                    <a16:rowId xmlns:a16="http://schemas.microsoft.com/office/drawing/2014/main" val="3737872939"/>
                  </a:ext>
                </a:extLst>
              </a:tr>
              <a:tr h="326194">
                <a:tc>
                  <a:txBody>
                    <a:bodyPr/>
                    <a:lstStyle/>
                    <a:p>
                      <a:pPr marL="0" algn="l" defTabSz="914400" rtl="0" eaLnBrk="1" fontAlgn="b" latinLnBrk="0" hangingPunct="1">
                        <a:buNone/>
                      </a:pPr>
                      <a:r>
                        <a:rPr lang="en-US" sz="1000" b="0" i="0" u="none" strike="noStrike" kern="1200" dirty="0">
                          <a:solidFill>
                            <a:schemeClr val="dk1"/>
                          </a:solidFill>
                          <a:effectLst/>
                          <a:latin typeface="Aptos" panose="020B0004020202020204" pitchFamily="34" charset="0"/>
                          <a:ea typeface="+mn-ea"/>
                          <a:cs typeface="+mn-cs"/>
                        </a:rPr>
                        <a:t>Grant Management and Procurement Specialist</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-1.70%</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5.22%</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5.54%</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-2.22%</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3.86%</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4.42%</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-4.98%</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1.54%</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1.71%</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1.71%</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-0.05%</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-0.28%</a:t>
                      </a:r>
                    </a:p>
                  </a:txBody>
                  <a:tcPr marL="9525" marR="9525" marT="9525" marB="0" anchor="b">
                    <a:solidFill>
                      <a:schemeClr val="bg1">
                        <a:lumMod val="85000"/>
                      </a:schemeClr>
                    </a:solidFill>
                  </a:tcPr>
                </a:tc>
                <a:extLst>
                  <a:ext uri="{0D108BD9-81ED-4DB2-BD59-A6C34878D82A}">
                    <a16:rowId xmlns:a16="http://schemas.microsoft.com/office/drawing/2014/main" val="78313883"/>
                  </a:ext>
                </a:extLst>
              </a:tr>
              <a:tr h="284679">
                <a:tc>
                  <a:txBody>
                    <a:bodyPr/>
                    <a:lstStyle/>
                    <a:p>
                      <a:pPr marL="0" algn="l" defTabSz="914400" rtl="0" eaLnBrk="1" fontAlgn="b" latinLnBrk="0" hangingPunct="1">
                        <a:buNone/>
                      </a:pPr>
                      <a:r>
                        <a:rPr lang="en-US" sz="1000" b="0" i="0" u="none" strike="noStrike" kern="1200" dirty="0">
                          <a:solidFill>
                            <a:schemeClr val="dk1"/>
                          </a:solidFill>
                          <a:effectLst/>
                          <a:latin typeface="Aptos" panose="020B0004020202020204" pitchFamily="34" charset="0"/>
                          <a:ea typeface="+mn-ea"/>
                          <a:cs typeface="+mn-cs"/>
                        </a:rPr>
                        <a:t>Laboratory Analyst II </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-2.49%</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4.15%</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5.41%</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-0.84%</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6.80%</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6.92%</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-3.76%</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4.06%</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2.49%</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2.49%</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-0.64%</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-0.34%</a:t>
                      </a:r>
                    </a:p>
                  </a:txBody>
                  <a:tcPr marL="9525" marR="9525" marT="9525" marB="0" anchor="b">
                    <a:solidFill>
                      <a:schemeClr val="bg1">
                        <a:lumMod val="85000"/>
                      </a:schemeClr>
                    </a:solidFill>
                  </a:tcPr>
                </a:tc>
                <a:extLst>
                  <a:ext uri="{0D108BD9-81ED-4DB2-BD59-A6C34878D82A}">
                    <a16:rowId xmlns:a16="http://schemas.microsoft.com/office/drawing/2014/main" val="2315508050"/>
                  </a:ext>
                </a:extLst>
              </a:tr>
              <a:tr h="284679">
                <a:tc>
                  <a:txBody>
                    <a:bodyPr/>
                    <a:lstStyle/>
                    <a:p>
                      <a:pPr marL="0" algn="l" defTabSz="914400" rtl="0" eaLnBrk="1" fontAlgn="b" latinLnBrk="0" hangingPunct="1">
                        <a:buNone/>
                      </a:pPr>
                      <a:r>
                        <a:rPr lang="en-US" sz="1000" b="0" i="0" u="none" strike="noStrike" kern="1200" dirty="0">
                          <a:solidFill>
                            <a:schemeClr val="dk1"/>
                          </a:solidFill>
                          <a:effectLst/>
                          <a:latin typeface="Aptos" panose="020B0004020202020204" pitchFamily="34" charset="0"/>
                          <a:ea typeface="+mn-ea"/>
                          <a:cs typeface="+mn-cs"/>
                        </a:rPr>
                        <a:t>Maintenance Supervisor</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5.37%</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10.02%</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10.93%</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4.92%</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9.56%</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11.35%</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3.87%</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8.93%</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11.06%</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11.06%</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7.99%</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10.61%</a:t>
                      </a:r>
                    </a:p>
                  </a:txBody>
                  <a:tcPr marL="9525" marR="9525" marT="9525" marB="0" anchor="b">
                    <a:solidFill>
                      <a:schemeClr val="bg1">
                        <a:lumMod val="85000"/>
                      </a:schemeClr>
                    </a:solidFill>
                  </a:tcPr>
                </a:tc>
                <a:extLst>
                  <a:ext uri="{0D108BD9-81ED-4DB2-BD59-A6C34878D82A}">
                    <a16:rowId xmlns:a16="http://schemas.microsoft.com/office/drawing/2014/main" val="3894164518"/>
                  </a:ext>
                </a:extLst>
              </a:tr>
              <a:tr h="284679">
                <a:tc>
                  <a:txBody>
                    <a:bodyPr/>
                    <a:lstStyle/>
                    <a:p>
                      <a:pPr marL="0" algn="l" defTabSz="914400" rtl="0" eaLnBrk="1" fontAlgn="b" latinLnBrk="0" hangingPunct="1">
                        <a:buNone/>
                      </a:pPr>
                      <a:r>
                        <a:rPr lang="en-US" sz="1000" b="0" i="0" u="none" strike="noStrike" kern="1200" dirty="0">
                          <a:solidFill>
                            <a:schemeClr val="dk1"/>
                          </a:solidFill>
                          <a:effectLst/>
                          <a:latin typeface="Aptos" panose="020B0004020202020204" pitchFamily="34" charset="0"/>
                          <a:ea typeface="+mn-ea"/>
                          <a:cs typeface="+mn-cs"/>
                        </a:rPr>
                        <a:t>Plant Manager</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11.30%</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10.95%</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11.29%</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10.57%</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10.89%</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10.86%</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10.29%</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10.71%</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8.85%</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8.85%</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8.91%</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8.84%</a:t>
                      </a:r>
                    </a:p>
                  </a:txBody>
                  <a:tcPr marL="9525" marR="9525" marT="9525" marB="0" anchor="b">
                    <a:solidFill>
                      <a:schemeClr val="bg1">
                        <a:lumMod val="85000"/>
                      </a:schemeClr>
                    </a:solidFill>
                  </a:tcPr>
                </a:tc>
                <a:extLst>
                  <a:ext uri="{0D108BD9-81ED-4DB2-BD59-A6C34878D82A}">
                    <a16:rowId xmlns:a16="http://schemas.microsoft.com/office/drawing/2014/main" val="2318705393"/>
                  </a:ext>
                </a:extLst>
              </a:tr>
              <a:tr h="284679">
                <a:tc>
                  <a:txBody>
                    <a:bodyPr/>
                    <a:lstStyle/>
                    <a:p>
                      <a:pPr marL="0" algn="l" defTabSz="914400" rtl="0" eaLnBrk="1" fontAlgn="b" latinLnBrk="0" hangingPunct="1">
                        <a:buNone/>
                      </a:pPr>
                      <a:r>
                        <a:rPr lang="en-US" sz="1000" b="0" i="0" u="none" strike="noStrike" kern="1200" dirty="0">
                          <a:solidFill>
                            <a:schemeClr val="dk1"/>
                          </a:solidFill>
                          <a:effectLst/>
                          <a:latin typeface="Aptos" panose="020B0004020202020204" pitchFamily="34" charset="0"/>
                          <a:ea typeface="+mn-ea"/>
                          <a:cs typeface="+mn-cs"/>
                        </a:rPr>
                        <a:t>Plant Operator III</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1.44%</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5.68%</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6.37%</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-3.00%</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4.85%</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6.89%</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-3.15%</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4.35%</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6.03%</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6.03%</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3.59%</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4.73%</a:t>
                      </a:r>
                    </a:p>
                  </a:txBody>
                  <a:tcPr marL="9525" marR="9525" marT="9525" marB="0" anchor="b">
                    <a:solidFill>
                      <a:schemeClr val="bg1">
                        <a:lumMod val="85000"/>
                      </a:schemeClr>
                    </a:solidFill>
                  </a:tcPr>
                </a:tc>
                <a:extLst>
                  <a:ext uri="{0D108BD9-81ED-4DB2-BD59-A6C34878D82A}">
                    <a16:rowId xmlns:a16="http://schemas.microsoft.com/office/drawing/2014/main" val="1953163721"/>
                  </a:ext>
                </a:extLst>
              </a:tr>
              <a:tr h="284679">
                <a:tc>
                  <a:txBody>
                    <a:bodyPr/>
                    <a:lstStyle/>
                    <a:p>
                      <a:pPr marL="0" algn="l" defTabSz="914400" rtl="0" eaLnBrk="1" fontAlgn="b" latinLnBrk="0" hangingPunct="1">
                        <a:buNone/>
                      </a:pPr>
                      <a:r>
                        <a:rPr lang="en-US" sz="1000" b="0" i="0" u="none" strike="noStrike" kern="1200" dirty="0">
                          <a:solidFill>
                            <a:schemeClr val="dk1"/>
                          </a:solidFill>
                          <a:effectLst/>
                          <a:latin typeface="Aptos" panose="020B0004020202020204" pitchFamily="34" charset="0"/>
                          <a:ea typeface="+mn-ea"/>
                          <a:cs typeface="+mn-cs"/>
                        </a:rPr>
                        <a:t>Plant Operations Supervisor</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-1.13%</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1.90%</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4.02%</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-0.99%</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4.51%</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8.02%</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-1.84%</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3.21%</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7.17%</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7.17%</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1.36%</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4.63%</a:t>
                      </a:r>
                    </a:p>
                  </a:txBody>
                  <a:tcPr marL="9525" marR="9525" marT="9525" marB="0" anchor="b">
                    <a:solidFill>
                      <a:schemeClr val="bg1">
                        <a:lumMod val="85000"/>
                      </a:schemeClr>
                    </a:solidFill>
                  </a:tcPr>
                </a:tc>
                <a:extLst>
                  <a:ext uri="{0D108BD9-81ED-4DB2-BD59-A6C34878D82A}">
                    <a16:rowId xmlns:a16="http://schemas.microsoft.com/office/drawing/2014/main" val="2293517452"/>
                  </a:ext>
                </a:extLst>
              </a:tr>
              <a:tr h="326194">
                <a:tc>
                  <a:txBody>
                    <a:bodyPr/>
                    <a:lstStyle/>
                    <a:p>
                      <a:pPr marL="0" algn="l" defTabSz="914400" rtl="0" eaLnBrk="1" fontAlgn="b" latinLnBrk="0" hangingPunct="1">
                        <a:buNone/>
                      </a:pPr>
                      <a:r>
                        <a:rPr lang="en-US" sz="1000" b="0" i="0" u="none" strike="noStrike" kern="1200" dirty="0">
                          <a:solidFill>
                            <a:schemeClr val="dk1"/>
                          </a:solidFill>
                          <a:effectLst/>
                          <a:latin typeface="Aptos" panose="020B0004020202020204" pitchFamily="34" charset="0"/>
                          <a:ea typeface="+mn-ea"/>
                          <a:cs typeface="+mn-cs"/>
                        </a:rPr>
                        <a:t>Skilled Maintenance Worker II</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1.12%</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8.50%</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9.40%</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-2.63%</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6.30%</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8.39%</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-2.63%</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6.16%</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8.18%</a:t>
                      </a:r>
                    </a:p>
                  </a:txBody>
                  <a:tcPr marL="9525" marR="9525" marT="9525" marB="0" anchor="b">
                    <a:solidFill>
                      <a:schemeClr val="accent1">
                        <a:lumMod val="20000"/>
                        <a:lumOff val="80000"/>
                      </a:schemeClr>
                    </a:solidFill>
                  </a:tcPr>
                </a:tc>
                <a:tc>
                  <a:txBody>
                    <a:bodyPr/>
                    <a:lstStyle/>
                    <a:p>
                      <a:pPr algn="ctr" fontAlgn="b">
                        <a:buNone/>
                      </a:pPr>
                      <a:r>
                        <a:rPr lang="en-US" sz="1000" b="0" i="0" u="none" strike="noStrike" dirty="0">
                          <a:effectLst/>
                          <a:latin typeface="Aptos" panose="020B0004020202020204" pitchFamily="34" charset="0"/>
                        </a:rPr>
                        <a:t>8.18%</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5.95%</a:t>
                      </a:r>
                    </a:p>
                  </a:txBody>
                  <a:tcPr marL="9525" marR="9525" marT="9525" marB="0" anchor="b">
                    <a:solidFill>
                      <a:schemeClr val="bg1">
                        <a:lumMod val="85000"/>
                      </a:schemeClr>
                    </a:solidFill>
                  </a:tcPr>
                </a:tc>
                <a:tc>
                  <a:txBody>
                    <a:bodyPr/>
                    <a:lstStyle/>
                    <a:p>
                      <a:pPr algn="ctr" fontAlgn="b">
                        <a:buNone/>
                      </a:pPr>
                      <a:r>
                        <a:rPr lang="en-US" sz="1000" b="0" i="0" u="none" strike="noStrike" dirty="0">
                          <a:effectLst/>
                          <a:latin typeface="Aptos" panose="020B0004020202020204" pitchFamily="34" charset="0"/>
                        </a:rPr>
                        <a:t>7.85%</a:t>
                      </a:r>
                    </a:p>
                  </a:txBody>
                  <a:tcPr marL="9525" marR="9525" marT="9525" marB="0" anchor="b">
                    <a:solidFill>
                      <a:schemeClr val="bg1">
                        <a:lumMod val="85000"/>
                      </a:schemeClr>
                    </a:solidFill>
                  </a:tcPr>
                </a:tc>
                <a:extLst>
                  <a:ext uri="{0D108BD9-81ED-4DB2-BD59-A6C34878D82A}">
                    <a16:rowId xmlns:a16="http://schemas.microsoft.com/office/drawing/2014/main" val="2716523466"/>
                  </a:ext>
                </a:extLst>
              </a:tr>
            </a:tbl>
          </a:graphicData>
        </a:graphic>
      </p:graphicFrame>
    </p:spTree>
    <p:extLst>
      <p:ext uri="{BB962C8B-B14F-4D97-AF65-F5344CB8AC3E}">
        <p14:creationId xmlns:p14="http://schemas.microsoft.com/office/powerpoint/2010/main" val="10702547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3CD0A4-FEE5-CF71-9275-19E600762DAB}"/>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DCB1D005-5AEE-4F22-2801-5AED576DF1C6}"/>
              </a:ext>
            </a:extLst>
          </p:cNvPr>
          <p:cNvSpPr>
            <a:spLocks noGrp="1"/>
          </p:cNvSpPr>
          <p:nvPr>
            <p:ph type="title"/>
          </p:nvPr>
        </p:nvSpPr>
        <p:spPr>
          <a:xfrm>
            <a:off x="0" y="609600"/>
            <a:ext cx="9144000" cy="808038"/>
          </a:xfrm>
          <a:solidFill>
            <a:srgbClr val="002060"/>
          </a:solidFill>
        </p:spPr>
        <p:txBody>
          <a:bodyPr/>
          <a:lstStyle/>
          <a:p>
            <a:pPr algn="r"/>
            <a:r>
              <a:rPr lang="en-US" dirty="0">
                <a:solidFill>
                  <a:schemeClr val="bg1"/>
                </a:solidFill>
                <a:latin typeface="Aptos" panose="020B0004020202020204" pitchFamily="34" charset="0"/>
              </a:rPr>
              <a:t>Internal Alignment</a:t>
            </a:r>
          </a:p>
        </p:txBody>
      </p:sp>
      <p:sp>
        <p:nvSpPr>
          <p:cNvPr id="7" name="Content Placeholder 6">
            <a:extLst>
              <a:ext uri="{FF2B5EF4-FFF2-40B4-BE49-F238E27FC236}">
                <a16:creationId xmlns:a16="http://schemas.microsoft.com/office/drawing/2014/main" id="{7DDFDC87-B356-B9F3-12FA-378F2E58D339}"/>
              </a:ext>
            </a:extLst>
          </p:cNvPr>
          <p:cNvSpPr>
            <a:spLocks noGrp="1"/>
          </p:cNvSpPr>
          <p:nvPr>
            <p:ph idx="1"/>
          </p:nvPr>
        </p:nvSpPr>
        <p:spPr/>
        <p:txBody>
          <a:bodyPr numCol="1">
            <a:normAutofit/>
          </a:bodyPr>
          <a:lstStyle/>
          <a:p>
            <a:pPr lvl="0" hangingPunct="0"/>
            <a:r>
              <a:rPr lang="en-US" sz="2800" dirty="0">
                <a:latin typeface="Aptos" panose="020B0004020202020204" pitchFamily="34" charset="0"/>
              </a:rPr>
              <a:t>The consultant recommended salary relationships based on internal relationships</a:t>
            </a:r>
          </a:p>
          <a:p>
            <a:pPr lvl="0" hangingPunct="0"/>
            <a:r>
              <a:rPr lang="en-US" sz="2800" dirty="0">
                <a:latin typeface="Aptos" panose="020B0004020202020204" pitchFamily="34" charset="0"/>
              </a:rPr>
              <a:t>10% between levels within a series (e.g., entry, journey, advanced journey)</a:t>
            </a:r>
          </a:p>
          <a:p>
            <a:pPr lvl="0" hangingPunct="0"/>
            <a:r>
              <a:rPr lang="en-US" sz="2800" dirty="0">
                <a:latin typeface="Aptos" panose="020B0004020202020204" pitchFamily="34" charset="0"/>
              </a:rPr>
              <a:t>15% between supervisor and highest level supervised</a:t>
            </a:r>
          </a:p>
          <a:p>
            <a:pPr lvl="0" hangingPunct="0"/>
            <a:r>
              <a:rPr lang="en-US" sz="2800" dirty="0">
                <a:latin typeface="Aptos" panose="020B0004020202020204" pitchFamily="34" charset="0"/>
              </a:rPr>
              <a:t>For those over market, it is not uncommon to Y-rate the salary</a:t>
            </a:r>
          </a:p>
        </p:txBody>
      </p:sp>
      <p:sp>
        <p:nvSpPr>
          <p:cNvPr id="2" name="Slide Number Placeholder 1">
            <a:extLst>
              <a:ext uri="{FF2B5EF4-FFF2-40B4-BE49-F238E27FC236}">
                <a16:creationId xmlns:a16="http://schemas.microsoft.com/office/drawing/2014/main" id="{319F074E-1B0F-A806-B564-1A4F3E38FAFE}"/>
              </a:ext>
            </a:extLst>
          </p:cNvPr>
          <p:cNvSpPr>
            <a:spLocks noGrp="1"/>
          </p:cNvSpPr>
          <p:nvPr>
            <p:ph type="sldNum" sz="quarter" idx="12"/>
          </p:nvPr>
        </p:nvSpPr>
        <p:spPr/>
        <p:txBody>
          <a:bodyPr/>
          <a:lstStyle/>
          <a:p>
            <a:fld id="{82BF68BC-C200-4D11-840F-D9BE026F5CAF}" type="slidenum">
              <a:rPr lang="en-US" smtClean="0">
                <a:solidFill>
                  <a:schemeClr val="tx1"/>
                </a:solidFill>
              </a:rPr>
              <a:pPr/>
              <a:t>8</a:t>
            </a:fld>
            <a:endParaRPr lang="en-US" dirty="0">
              <a:solidFill>
                <a:schemeClr val="tx1"/>
              </a:solidFill>
            </a:endParaRPr>
          </a:p>
        </p:txBody>
      </p:sp>
    </p:spTree>
    <p:extLst>
      <p:ext uri="{BB962C8B-B14F-4D97-AF65-F5344CB8AC3E}">
        <p14:creationId xmlns:p14="http://schemas.microsoft.com/office/powerpoint/2010/main" val="3792486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B5CC0C-A991-ECFE-7DC0-A1901BE3C630}"/>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BCEE322A-5E3F-1EA7-B4A1-8291FE75FEE4}"/>
              </a:ext>
            </a:extLst>
          </p:cNvPr>
          <p:cNvSpPr>
            <a:spLocks noGrp="1"/>
          </p:cNvSpPr>
          <p:nvPr>
            <p:ph type="title"/>
          </p:nvPr>
        </p:nvSpPr>
        <p:spPr>
          <a:xfrm>
            <a:off x="0" y="609600"/>
            <a:ext cx="9144000" cy="808038"/>
          </a:xfrm>
          <a:solidFill>
            <a:srgbClr val="002060"/>
          </a:solidFill>
        </p:spPr>
        <p:txBody>
          <a:bodyPr/>
          <a:lstStyle/>
          <a:p>
            <a:pPr algn="r"/>
            <a:r>
              <a:rPr lang="en-US" dirty="0">
                <a:solidFill>
                  <a:schemeClr val="bg1"/>
                </a:solidFill>
                <a:latin typeface="Aptos" panose="020B0004020202020204" pitchFamily="34" charset="0"/>
              </a:rPr>
              <a:t>Q &amp; A</a:t>
            </a:r>
          </a:p>
        </p:txBody>
      </p:sp>
      <p:sp>
        <p:nvSpPr>
          <p:cNvPr id="7" name="Content Placeholder 6">
            <a:extLst>
              <a:ext uri="{FF2B5EF4-FFF2-40B4-BE49-F238E27FC236}">
                <a16:creationId xmlns:a16="http://schemas.microsoft.com/office/drawing/2014/main" id="{1C302ACD-0121-F1D5-BF7A-8F3124664FB5}"/>
              </a:ext>
            </a:extLst>
          </p:cNvPr>
          <p:cNvSpPr>
            <a:spLocks noGrp="1"/>
          </p:cNvSpPr>
          <p:nvPr>
            <p:ph idx="1"/>
          </p:nvPr>
        </p:nvSpPr>
        <p:spPr/>
        <p:txBody>
          <a:bodyPr numCol="1">
            <a:normAutofit/>
          </a:bodyPr>
          <a:lstStyle/>
          <a:p>
            <a:pPr marL="1371600" lvl="3" indent="0">
              <a:buNone/>
            </a:pPr>
            <a:endParaRPr lang="en-US" dirty="0">
              <a:latin typeface="Calibri" panose="020F0502020204030204" pitchFamily="34" charset="0"/>
              <a:cs typeface="Arial" pitchFamily="34" charset="0"/>
            </a:endParaRPr>
          </a:p>
          <a:p>
            <a:pPr marL="1371600" lvl="3" indent="0">
              <a:buNone/>
            </a:pPr>
            <a:endParaRPr lang="en-US" dirty="0">
              <a:latin typeface="Calibri" panose="020F0502020204030204" pitchFamily="34" charset="0"/>
              <a:cs typeface="Arial" pitchFamily="34" charset="0"/>
            </a:endParaRPr>
          </a:p>
        </p:txBody>
      </p:sp>
      <p:sp>
        <p:nvSpPr>
          <p:cNvPr id="2" name="Slide Number Placeholder 1">
            <a:extLst>
              <a:ext uri="{FF2B5EF4-FFF2-40B4-BE49-F238E27FC236}">
                <a16:creationId xmlns:a16="http://schemas.microsoft.com/office/drawing/2014/main" id="{1F509F57-AD91-3213-1795-B5622232A676}"/>
              </a:ext>
            </a:extLst>
          </p:cNvPr>
          <p:cNvSpPr>
            <a:spLocks noGrp="1"/>
          </p:cNvSpPr>
          <p:nvPr>
            <p:ph type="sldNum" sz="quarter" idx="12"/>
          </p:nvPr>
        </p:nvSpPr>
        <p:spPr/>
        <p:txBody>
          <a:bodyPr/>
          <a:lstStyle/>
          <a:p>
            <a:fld id="{82BF68BC-C200-4D11-840F-D9BE026F5CAF}" type="slidenum">
              <a:rPr lang="en-US" smtClean="0">
                <a:solidFill>
                  <a:schemeClr val="tx1"/>
                </a:solidFill>
              </a:rPr>
              <a:pPr/>
              <a:t>9</a:t>
            </a:fld>
            <a:endParaRPr lang="en-US" dirty="0">
              <a:solidFill>
                <a:schemeClr val="tx1"/>
              </a:solidFill>
            </a:endParaRPr>
          </a:p>
        </p:txBody>
      </p:sp>
    </p:spTree>
    <p:extLst>
      <p:ext uri="{BB962C8B-B14F-4D97-AF65-F5344CB8AC3E}">
        <p14:creationId xmlns:p14="http://schemas.microsoft.com/office/powerpoint/2010/main" val="10736736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4290</TotalTime>
  <Words>1021</Words>
  <Application>Microsoft Macintosh PowerPoint</Application>
  <PresentationFormat>On-screen Show (4:3)</PresentationFormat>
  <Paragraphs>347</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Arial</vt:lpstr>
      <vt:lpstr>Calibri</vt:lpstr>
      <vt:lpstr>Wingdings</vt:lpstr>
      <vt:lpstr>Office Theme</vt:lpstr>
      <vt:lpstr>Las Gallinas Valley Sanitary District</vt:lpstr>
      <vt:lpstr>Agenda</vt:lpstr>
      <vt:lpstr>Methodology</vt:lpstr>
      <vt:lpstr>Survey Agencies</vt:lpstr>
      <vt:lpstr>Survey Classes</vt:lpstr>
      <vt:lpstr>1Data Elements</vt:lpstr>
      <vt:lpstr>PowerPoint Presentation</vt:lpstr>
      <vt:lpstr>Internal Alignment</vt:lpstr>
      <vt:lpstr>Q &amp; 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Vandenberg Village Community Services District</dc:title>
  <dc:creator>Shellie</dc:creator>
  <cp:lastModifiedBy>Shellie Anderson</cp:lastModifiedBy>
  <cp:revision>140</cp:revision>
  <cp:lastPrinted>2024-09-06T12:52:44Z</cp:lastPrinted>
  <dcterms:created xsi:type="dcterms:W3CDTF">2012-09-26T23:16:45Z</dcterms:created>
  <dcterms:modified xsi:type="dcterms:W3CDTF">2025-12-10T20:27:44Z</dcterms:modified>
</cp:coreProperties>
</file>