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1"/>
  </p:notesMasterIdLst>
  <p:sldIdLst>
    <p:sldId id="257" r:id="rId2"/>
    <p:sldId id="258" r:id="rId3"/>
    <p:sldId id="262" r:id="rId4"/>
    <p:sldId id="263" r:id="rId5"/>
    <p:sldId id="264" r:id="rId6"/>
    <p:sldId id="265" r:id="rId7"/>
    <p:sldId id="260" r:id="rId8"/>
    <p:sldId id="266" r:id="rId9"/>
    <p:sldId id="261" r:id="rId1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8" autoAdjust="0"/>
    <p:restoredTop sz="85246" autoAdjust="0"/>
  </p:normalViewPr>
  <p:slideViewPr>
    <p:cSldViewPr snapToGrid="0">
      <p:cViewPr varScale="1">
        <p:scale>
          <a:sx n="58" d="100"/>
          <a:sy n="58" d="100"/>
        </p:scale>
        <p:origin x="1104" y="78"/>
      </p:cViewPr>
      <p:guideLst/>
    </p:cSldViewPr>
  </p:slideViewPr>
  <p:notesTextViewPr>
    <p:cViewPr>
      <p:scale>
        <a:sx n="1" d="1"/>
        <a:sy n="1" d="1"/>
      </p:scale>
      <p:origin x="0" y="-63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09A01AA9-1B64-4AEE-97A3-798C6E0629FF}" type="datetimeFigureOut">
              <a:rPr lang="en-US" smtClean="0"/>
              <a:t>3/4/2021</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65338AAD-C04B-4558-8585-0FCFEBAD7841}" type="slidenum">
              <a:rPr lang="en-US" smtClean="0"/>
              <a:t>‹#›</a:t>
            </a:fld>
            <a:endParaRPr lang="en-US"/>
          </a:p>
        </p:txBody>
      </p:sp>
    </p:spTree>
    <p:extLst>
      <p:ext uri="{BB962C8B-B14F-4D97-AF65-F5344CB8AC3E}">
        <p14:creationId xmlns:p14="http://schemas.microsoft.com/office/powerpoint/2010/main" val="139891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Thank you for allowing us to be part of the process.</a:t>
            </a:r>
          </a:p>
          <a:p>
            <a:r>
              <a:rPr lang="en-US" sz="1800" b="1" dirty="0"/>
              <a:t>Thank you for taking a look at the opportunities that the site presents. This is helpful for designing the most functional and cost effective facility that will serve the District in the future. </a:t>
            </a:r>
          </a:p>
        </p:txBody>
      </p:sp>
      <p:sp>
        <p:nvSpPr>
          <p:cNvPr id="4" name="Slide Number Placeholder 3"/>
          <p:cNvSpPr>
            <a:spLocks noGrp="1"/>
          </p:cNvSpPr>
          <p:nvPr>
            <p:ph type="sldNum" sz="quarter" idx="5"/>
          </p:nvPr>
        </p:nvSpPr>
        <p:spPr/>
        <p:txBody>
          <a:bodyPr/>
          <a:lstStyle/>
          <a:p>
            <a:fld id="{65338AAD-C04B-4558-8585-0FCFEBAD7841}" type="slidenum">
              <a:rPr lang="en-US" smtClean="0"/>
              <a:t>1</a:t>
            </a:fld>
            <a:endParaRPr lang="en-US"/>
          </a:p>
        </p:txBody>
      </p:sp>
    </p:spTree>
    <p:extLst>
      <p:ext uri="{BB962C8B-B14F-4D97-AF65-F5344CB8AC3E}">
        <p14:creationId xmlns:p14="http://schemas.microsoft.com/office/powerpoint/2010/main" val="4116129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Land affects both  global warming and our Health. How can we be of help?</a:t>
            </a:r>
          </a:p>
          <a:p>
            <a:r>
              <a:rPr lang="en-US" b="1" dirty="0"/>
              <a:t>We need to preserve land</a:t>
            </a:r>
          </a:p>
          <a:p>
            <a:r>
              <a:rPr lang="en-US" b="1" dirty="0"/>
              <a:t>Build on stable ground</a:t>
            </a:r>
          </a:p>
        </p:txBody>
      </p:sp>
      <p:sp>
        <p:nvSpPr>
          <p:cNvPr id="4" name="Slide Number Placeholder 3"/>
          <p:cNvSpPr>
            <a:spLocks noGrp="1"/>
          </p:cNvSpPr>
          <p:nvPr>
            <p:ph type="sldNum" sz="quarter" idx="5"/>
          </p:nvPr>
        </p:nvSpPr>
        <p:spPr/>
        <p:txBody>
          <a:bodyPr/>
          <a:lstStyle/>
          <a:p>
            <a:fld id="{65338AAD-C04B-4558-8585-0FCFEBAD7841}" type="slidenum">
              <a:rPr lang="en-US" smtClean="0"/>
              <a:t>2</a:t>
            </a:fld>
            <a:endParaRPr lang="en-US"/>
          </a:p>
        </p:txBody>
      </p:sp>
    </p:spTree>
    <p:extLst>
      <p:ext uri="{BB962C8B-B14F-4D97-AF65-F5344CB8AC3E}">
        <p14:creationId xmlns:p14="http://schemas.microsoft.com/office/powerpoint/2010/main" val="193562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need to Plan for the inevitable. The ocean is rising. </a:t>
            </a:r>
          </a:p>
          <a:p>
            <a:r>
              <a:rPr lang="en-US" b="1" dirty="0"/>
              <a:t>The 2016 EIR for the District recommended building  6 feet above existing parking lot level. </a:t>
            </a:r>
          </a:p>
          <a:p>
            <a:r>
              <a:rPr lang="en-US" b="1" dirty="0"/>
              <a:t>The building is to survive more than 100 year, </a:t>
            </a:r>
          </a:p>
          <a:p>
            <a:r>
              <a:rPr lang="en-US" b="1" dirty="0"/>
              <a:t>We need to plan for it. </a:t>
            </a:r>
          </a:p>
        </p:txBody>
      </p:sp>
      <p:sp>
        <p:nvSpPr>
          <p:cNvPr id="4" name="Slide Number Placeholder 3"/>
          <p:cNvSpPr>
            <a:spLocks noGrp="1"/>
          </p:cNvSpPr>
          <p:nvPr>
            <p:ph type="sldNum" sz="quarter" idx="5"/>
          </p:nvPr>
        </p:nvSpPr>
        <p:spPr/>
        <p:txBody>
          <a:bodyPr/>
          <a:lstStyle/>
          <a:p>
            <a:fld id="{65338AAD-C04B-4558-8585-0FCFEBAD7841}" type="slidenum">
              <a:rPr lang="en-US" smtClean="0"/>
              <a:t>3</a:t>
            </a:fld>
            <a:endParaRPr lang="en-US"/>
          </a:p>
        </p:txBody>
      </p:sp>
    </p:spTree>
    <p:extLst>
      <p:ext uri="{BB962C8B-B14F-4D97-AF65-F5344CB8AC3E}">
        <p14:creationId xmlns:p14="http://schemas.microsoft.com/office/powerpoint/2010/main" val="369614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District has the opportunity to reduce the footprint. save land  for future needs, and to engage the community.</a:t>
            </a:r>
          </a:p>
          <a:p>
            <a:r>
              <a:rPr lang="en-US" b="1" dirty="0"/>
              <a:t>This is great possibility District to demonstrate compliance with its Strategic Plan through the site selection</a:t>
            </a:r>
          </a:p>
        </p:txBody>
      </p:sp>
      <p:sp>
        <p:nvSpPr>
          <p:cNvPr id="4" name="Slide Number Placeholder 3"/>
          <p:cNvSpPr>
            <a:spLocks noGrp="1"/>
          </p:cNvSpPr>
          <p:nvPr>
            <p:ph type="sldNum" sz="quarter" idx="5"/>
          </p:nvPr>
        </p:nvSpPr>
        <p:spPr/>
        <p:txBody>
          <a:bodyPr/>
          <a:lstStyle/>
          <a:p>
            <a:fld id="{65338AAD-C04B-4558-8585-0FCFEBAD7841}" type="slidenum">
              <a:rPr lang="en-US" smtClean="0"/>
              <a:t>4</a:t>
            </a:fld>
            <a:endParaRPr lang="en-US"/>
          </a:p>
        </p:txBody>
      </p:sp>
    </p:spTree>
    <p:extLst>
      <p:ext uri="{BB962C8B-B14F-4D97-AF65-F5344CB8AC3E}">
        <p14:creationId xmlns:p14="http://schemas.microsoft.com/office/powerpoint/2010/main" val="140523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40454B"/>
                </a:solidFill>
                <a:effectLst/>
                <a:latin typeface="Open Sans"/>
              </a:rPr>
              <a:t>Site selection impacts the collective culture of the business. Helping staff perform successfully relates to how long they remain at their current place of employment, and most importantly how much they are motivated, engaged, and love their environment.</a:t>
            </a:r>
            <a:endParaRPr lang="en-US" b="1" dirty="0"/>
          </a:p>
        </p:txBody>
      </p:sp>
      <p:sp>
        <p:nvSpPr>
          <p:cNvPr id="4" name="Slide Number Placeholder 3"/>
          <p:cNvSpPr>
            <a:spLocks noGrp="1"/>
          </p:cNvSpPr>
          <p:nvPr>
            <p:ph type="sldNum" sz="quarter" idx="5"/>
          </p:nvPr>
        </p:nvSpPr>
        <p:spPr/>
        <p:txBody>
          <a:bodyPr/>
          <a:lstStyle/>
          <a:p>
            <a:fld id="{65338AAD-C04B-4558-8585-0FCFEBAD7841}" type="slidenum">
              <a:rPr lang="en-US" smtClean="0"/>
              <a:t>5</a:t>
            </a:fld>
            <a:endParaRPr lang="en-US"/>
          </a:p>
        </p:txBody>
      </p:sp>
    </p:spTree>
    <p:extLst>
      <p:ext uri="{BB962C8B-B14F-4D97-AF65-F5344CB8AC3E}">
        <p14:creationId xmlns:p14="http://schemas.microsoft.com/office/powerpoint/2010/main" val="395120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M</a:t>
            </a:r>
            <a:r>
              <a:rPr lang="en-US" sz="1800" b="1" dirty="0"/>
              <a:t>otivation is vital for good business. Participation with the work area is a great adva</a:t>
            </a:r>
            <a:r>
              <a:rPr lang="en-US" sz="1200" b="1" dirty="0"/>
              <a:t>ntage</a:t>
            </a:r>
          </a:p>
        </p:txBody>
      </p:sp>
      <p:sp>
        <p:nvSpPr>
          <p:cNvPr id="4" name="Slide Number Placeholder 3"/>
          <p:cNvSpPr>
            <a:spLocks noGrp="1"/>
          </p:cNvSpPr>
          <p:nvPr>
            <p:ph type="sldNum" sz="quarter" idx="5"/>
          </p:nvPr>
        </p:nvSpPr>
        <p:spPr/>
        <p:txBody>
          <a:bodyPr/>
          <a:lstStyle/>
          <a:p>
            <a:fld id="{65338AAD-C04B-4558-8585-0FCFEBAD7841}" type="slidenum">
              <a:rPr lang="en-US" smtClean="0"/>
              <a:t>6</a:t>
            </a:fld>
            <a:endParaRPr lang="en-US"/>
          </a:p>
        </p:txBody>
      </p:sp>
    </p:spTree>
    <p:extLst>
      <p:ext uri="{BB962C8B-B14F-4D97-AF65-F5344CB8AC3E}">
        <p14:creationId xmlns:p14="http://schemas.microsoft.com/office/powerpoint/2010/main" val="75250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March 2017 Geotechnical report was prepared by Miller Pacific Engineering Group Report.</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The area immediately North is Bay Mud </a:t>
            </a:r>
            <a:endParaRPr lang="en-US" b="1" dirty="0"/>
          </a:p>
        </p:txBody>
      </p:sp>
      <p:sp>
        <p:nvSpPr>
          <p:cNvPr id="4" name="Slide Number Placeholder 3"/>
          <p:cNvSpPr>
            <a:spLocks noGrp="1"/>
          </p:cNvSpPr>
          <p:nvPr>
            <p:ph type="sldNum" sz="quarter" idx="5"/>
          </p:nvPr>
        </p:nvSpPr>
        <p:spPr/>
        <p:txBody>
          <a:bodyPr/>
          <a:lstStyle/>
          <a:p>
            <a:fld id="{65338AAD-C04B-4558-8585-0FCFEBAD7841}" type="slidenum">
              <a:rPr lang="en-US" smtClean="0"/>
              <a:t>7</a:t>
            </a:fld>
            <a:endParaRPr lang="en-US"/>
          </a:p>
        </p:txBody>
      </p:sp>
    </p:spTree>
    <p:extLst>
      <p:ext uri="{BB962C8B-B14F-4D97-AF65-F5344CB8AC3E}">
        <p14:creationId xmlns:p14="http://schemas.microsoft.com/office/powerpoint/2010/main" val="87317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The 4 boring lab tests show resistant bedrock with auger refusal between 9 and 15 feet.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No slope instability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No erosion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No flood hazard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No risk of expansive soils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No risk of settlement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Use existing facility for staging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No demolition needed </a:t>
            </a:r>
            <a:r>
              <a:rPr lang="en-US" sz="1200" b="1">
                <a:effectLst/>
                <a:latin typeface="Calibri" panose="020F0502020204030204" pitchFamily="34" charset="0"/>
                <a:ea typeface="Calibri" panose="020F0502020204030204" pitchFamily="34" charset="0"/>
                <a:cs typeface="Times New Roman" panose="02020603050405020304" pitchFamily="18" charset="0"/>
              </a:rPr>
              <a:t>prior construction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5338AAD-C04B-4558-8585-0FCFEBAD7841}" type="slidenum">
              <a:rPr lang="en-US" smtClean="0"/>
              <a:t>8</a:t>
            </a:fld>
            <a:endParaRPr lang="en-US"/>
          </a:p>
        </p:txBody>
      </p:sp>
    </p:spTree>
    <p:extLst>
      <p:ext uri="{BB962C8B-B14F-4D97-AF65-F5344CB8AC3E}">
        <p14:creationId xmlns:p14="http://schemas.microsoft.com/office/powerpoint/2010/main" val="4093224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Support  environmentally sound building standards when determining the future environment</a:t>
            </a:r>
          </a:p>
          <a:p>
            <a:endParaRPr lang="en-US" b="1" dirty="0"/>
          </a:p>
        </p:txBody>
      </p:sp>
      <p:sp>
        <p:nvSpPr>
          <p:cNvPr id="4" name="Slide Number Placeholder 3"/>
          <p:cNvSpPr>
            <a:spLocks noGrp="1"/>
          </p:cNvSpPr>
          <p:nvPr>
            <p:ph type="sldNum" sz="quarter" idx="5"/>
          </p:nvPr>
        </p:nvSpPr>
        <p:spPr/>
        <p:txBody>
          <a:bodyPr/>
          <a:lstStyle/>
          <a:p>
            <a:fld id="{65338AAD-C04B-4558-8585-0FCFEBAD7841}" type="slidenum">
              <a:rPr lang="en-US" smtClean="0"/>
              <a:t>9</a:t>
            </a:fld>
            <a:endParaRPr lang="en-US"/>
          </a:p>
        </p:txBody>
      </p:sp>
    </p:spTree>
    <p:extLst>
      <p:ext uri="{BB962C8B-B14F-4D97-AF65-F5344CB8AC3E}">
        <p14:creationId xmlns:p14="http://schemas.microsoft.com/office/powerpoint/2010/main" val="1622961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3/4/2021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3/4/2021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3/4/2021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3/4/2021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3/4/2021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3/4/2021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3/4/2021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3/4/2021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3/4/2021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3/4/2021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3/4/2021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3/4/2021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305783" y="726003"/>
            <a:ext cx="6253317" cy="3686015"/>
          </a:xfrm>
        </p:spPr>
        <p:txBody>
          <a:bodyPr>
            <a:normAutofit/>
          </a:bodyPr>
          <a:lstStyle/>
          <a:p>
            <a:r>
              <a:rPr lang="en-US" sz="8000" dirty="0"/>
              <a:t>LGVSD</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lnSpcReduction="10000"/>
          </a:bodyPr>
          <a:lstStyle/>
          <a:p>
            <a:r>
              <a:rPr lang="en-US" sz="2400" dirty="0">
                <a:solidFill>
                  <a:schemeClr val="tx1">
                    <a:lumMod val="85000"/>
                    <a:lumOff val="15000"/>
                  </a:schemeClr>
                </a:solidFill>
              </a:rPr>
              <a:t>Administration building</a:t>
            </a:r>
          </a:p>
          <a:p>
            <a:r>
              <a:rPr lang="en-US" dirty="0">
                <a:solidFill>
                  <a:schemeClr val="tx1">
                    <a:lumMod val="85000"/>
                    <a:lumOff val="15000"/>
                  </a:schemeClr>
                </a:solidFill>
              </a:rPr>
              <a:t>Site selection</a:t>
            </a:r>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F0D2E0C-0E42-4285-8C72-A5AB826F3F8F}"/>
              </a:ext>
            </a:extLst>
          </p:cNvPr>
          <p:cNvPicPr>
            <a:picLocks noChangeAspect="1"/>
          </p:cNvPicPr>
          <p:nvPr/>
        </p:nvPicPr>
        <p:blipFill>
          <a:blip r:embed="rId3"/>
          <a:stretch>
            <a:fillRect/>
          </a:stretch>
        </p:blipFill>
        <p:spPr>
          <a:xfrm>
            <a:off x="0" y="0"/>
            <a:ext cx="5138091" cy="6858000"/>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Land use causes climate change which is the greatest threat to our existence.</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Preserve land. </a:t>
            </a:r>
          </a:p>
          <a:p>
            <a:r>
              <a:rPr lang="en-US" dirty="0">
                <a:solidFill>
                  <a:srgbClr val="FFFFFF"/>
                </a:solidFill>
              </a:rPr>
              <a:t>Build on stable ground and not in the mud.</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9F7F3-2519-4853-8788-8D06AED57914}"/>
              </a:ext>
            </a:extLst>
          </p:cNvPr>
          <p:cNvSpPr>
            <a:spLocks noGrp="1"/>
          </p:cNvSpPr>
          <p:nvPr>
            <p:ph type="title"/>
          </p:nvPr>
        </p:nvSpPr>
        <p:spPr/>
        <p:txBody>
          <a:bodyPr/>
          <a:lstStyle/>
          <a:p>
            <a:r>
              <a:rPr lang="en-US" dirty="0"/>
              <a:t>Sea level rise is a threat!</a:t>
            </a:r>
          </a:p>
        </p:txBody>
      </p:sp>
      <p:pic>
        <p:nvPicPr>
          <p:cNvPr id="5" name="Content Placeholder 4">
            <a:extLst>
              <a:ext uri="{FF2B5EF4-FFF2-40B4-BE49-F238E27FC236}">
                <a16:creationId xmlns:a16="http://schemas.microsoft.com/office/drawing/2014/main" id="{BDCB3316-D557-4D41-B702-0E0F222497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1347" y="2108200"/>
            <a:ext cx="5812126" cy="3760788"/>
          </a:xfrm>
        </p:spPr>
      </p:pic>
      <p:sp>
        <p:nvSpPr>
          <p:cNvPr id="7" name="TextBox 6">
            <a:extLst>
              <a:ext uri="{FF2B5EF4-FFF2-40B4-BE49-F238E27FC236}">
                <a16:creationId xmlns:a16="http://schemas.microsoft.com/office/drawing/2014/main" id="{BC422CA1-EF40-4C60-B1E6-D71A1A603DDE}"/>
              </a:ext>
            </a:extLst>
          </p:cNvPr>
          <p:cNvSpPr txBox="1"/>
          <p:nvPr/>
        </p:nvSpPr>
        <p:spPr>
          <a:xfrm>
            <a:off x="6400800" y="2350247"/>
            <a:ext cx="4754880" cy="2585323"/>
          </a:xfrm>
          <a:prstGeom prst="rect">
            <a:avLst/>
          </a:prstGeom>
          <a:noFill/>
        </p:spPr>
        <p:txBody>
          <a:bodyPr wrap="square">
            <a:spAutoFit/>
          </a:bodyPr>
          <a:lstStyle/>
          <a:p>
            <a:r>
              <a:rPr lang="en-US" dirty="0">
                <a:effectLst/>
                <a:latin typeface="Arial" panose="020B0604020202020204" pitchFamily="34" charset="0"/>
                <a:ea typeface="Calibri" panose="020F0502020204030204" pitchFamily="34" charset="0"/>
                <a:cs typeface="Arial" panose="020B0604020202020204" pitchFamily="34" charset="0"/>
              </a:rPr>
              <a:t>The Environmental Impact Report with Mitigated Negative Declaration was prepared for Las Gallinas Valley Sanitary District by Albert A. Webb Associates on May, 2016. </a:t>
            </a:r>
            <a:endParaRPr lang="en-US"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US" dirty="0">
                <a:effectLst/>
                <a:highlight>
                  <a:srgbClr val="FFFF00"/>
                </a:highlight>
                <a:latin typeface="Arial" panose="020B0604020202020204" pitchFamily="34" charset="0"/>
                <a:ea typeface="Calibri" panose="020F0502020204030204" pitchFamily="34" charset="0"/>
                <a:cs typeface="Arial" panose="020B0604020202020204" pitchFamily="34" charset="0"/>
              </a:rPr>
              <a:t>The recommendation stated that the minimum elevation as it relates to the future sea level rise and storm surge is at EL 18.0 (NAVD 88), which is approximately 6 feet higher than the existing parking lot.</a:t>
            </a:r>
            <a:r>
              <a:rPr lang="en-US" dirty="0">
                <a:effectLst/>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33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6C93-8E60-4626-97B3-3D1D2549C3FB}"/>
              </a:ext>
            </a:extLst>
          </p:cNvPr>
          <p:cNvSpPr>
            <a:spLocks noGrp="1"/>
          </p:cNvSpPr>
          <p:nvPr>
            <p:ph type="title"/>
          </p:nvPr>
        </p:nvSpPr>
        <p:spPr/>
        <p:txBody>
          <a:bodyPr/>
          <a:lstStyle/>
          <a:p>
            <a:r>
              <a:rPr lang="en-US" dirty="0"/>
              <a:t>Reduced footprint</a:t>
            </a:r>
          </a:p>
        </p:txBody>
      </p:sp>
      <p:sp>
        <p:nvSpPr>
          <p:cNvPr id="3" name="Content Placeholder 2">
            <a:extLst>
              <a:ext uri="{FF2B5EF4-FFF2-40B4-BE49-F238E27FC236}">
                <a16:creationId xmlns:a16="http://schemas.microsoft.com/office/drawing/2014/main" id="{37D8930A-7947-45C9-B8F8-47D097F918C8}"/>
              </a:ext>
            </a:extLst>
          </p:cNvPr>
          <p:cNvSpPr>
            <a:spLocks noGrp="1"/>
          </p:cNvSpPr>
          <p:nvPr>
            <p:ph idx="1"/>
          </p:nvPr>
        </p:nvSpPr>
        <p:spPr>
          <a:xfrm>
            <a:off x="1097280" y="2108201"/>
            <a:ext cx="10709238" cy="3760891"/>
          </a:xfrm>
        </p:spPr>
        <p:txBody>
          <a:bodyPr/>
          <a:lstStyle/>
          <a:p>
            <a:pPr marL="0" indent="0">
              <a:buNone/>
            </a:pPr>
            <a:r>
              <a:rPr lang="en-US" sz="1800" dirty="0">
                <a:highlight>
                  <a:srgbClr val="FFFF00"/>
                </a:highlight>
                <a:latin typeface="Arial" panose="020B0604020202020204" pitchFamily="34" charset="0"/>
                <a:ea typeface="Calibri" panose="020F0502020204030204" pitchFamily="34" charset="0"/>
                <a:cs typeface="Arial" panose="020B0604020202020204" pitchFamily="34" charset="0"/>
              </a:rPr>
              <a:t>O</a:t>
            </a: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pportunity to expand facility in the future.</a:t>
            </a:r>
          </a:p>
          <a:p>
            <a:pPr marL="0" indent="0">
              <a:buNone/>
            </a:pPr>
            <a:r>
              <a:rPr lang="en-US" sz="1800" dirty="0">
                <a:highlight>
                  <a:srgbClr val="FFFF00"/>
                </a:highlight>
                <a:latin typeface="Arial" panose="020B0604020202020204" pitchFamily="34" charset="0"/>
                <a:ea typeface="Calibri" panose="020F0502020204030204" pitchFamily="34" charset="0"/>
                <a:cs typeface="Arial" panose="020B0604020202020204" pitchFamily="34" charset="0"/>
              </a:rPr>
              <a:t>I</a:t>
            </a: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mprove critical habitat and introduce measures to counter sea level rise.</a:t>
            </a:r>
          </a:p>
          <a:p>
            <a:pPr marL="0" indent="0">
              <a:buNone/>
            </a:pPr>
            <a:r>
              <a:rPr lang="en-US" sz="1800" dirty="0">
                <a:highlight>
                  <a:srgbClr val="FFFF00"/>
                </a:highlight>
                <a:latin typeface="Arial" panose="020B0604020202020204" pitchFamily="34" charset="0"/>
                <a:ea typeface="Calibri" panose="020F0502020204030204" pitchFamily="34" charset="0"/>
                <a:cs typeface="Arial" panose="020B0604020202020204" pitchFamily="34" charset="0"/>
              </a:rPr>
              <a:t>C</a:t>
            </a: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reate opportunities for community engagement and public education.</a:t>
            </a:r>
          </a:p>
          <a:p>
            <a:pPr marL="0" indent="0">
              <a:buNone/>
            </a:pPr>
            <a:r>
              <a:rPr lang="en-US" sz="1800" dirty="0">
                <a:highlight>
                  <a:srgbClr val="FFFF00"/>
                </a:highlight>
                <a:latin typeface="Arial" panose="020B0604020202020204" pitchFamily="34" charset="0"/>
                <a:ea typeface="Calibri" panose="020F0502020204030204" pitchFamily="34" charset="0"/>
                <a:cs typeface="Arial" panose="020B0604020202020204" pitchFamily="34" charset="0"/>
              </a:rPr>
              <a:t>A</a:t>
            </a: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lign with the District’s Strategic Plan. </a:t>
            </a:r>
          </a:p>
          <a:p>
            <a:pPr marL="0" indent="0">
              <a:buNone/>
            </a:pPr>
            <a:endParaRPr lang="en-US" dirty="0"/>
          </a:p>
        </p:txBody>
      </p:sp>
      <p:pic>
        <p:nvPicPr>
          <p:cNvPr id="4" name="Content Placeholder 4">
            <a:extLst>
              <a:ext uri="{FF2B5EF4-FFF2-40B4-BE49-F238E27FC236}">
                <a16:creationId xmlns:a16="http://schemas.microsoft.com/office/drawing/2014/main" id="{E6CF205A-1F67-4252-B785-1FD9AA368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75" y="3395878"/>
            <a:ext cx="3583305" cy="2844056"/>
          </a:xfrm>
          <a:prstGeom prst="rect">
            <a:avLst/>
          </a:prstGeom>
        </p:spPr>
      </p:pic>
    </p:spTree>
    <p:extLst>
      <p:ext uri="{BB962C8B-B14F-4D97-AF65-F5344CB8AC3E}">
        <p14:creationId xmlns:p14="http://schemas.microsoft.com/office/powerpoint/2010/main" val="440606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85815-54AA-449F-8768-DA97C36601E9}"/>
              </a:ext>
            </a:extLst>
          </p:cNvPr>
          <p:cNvSpPr>
            <a:spLocks noGrp="1"/>
          </p:cNvSpPr>
          <p:nvPr>
            <p:ph type="title"/>
          </p:nvPr>
        </p:nvSpPr>
        <p:spPr/>
        <p:txBody>
          <a:bodyPr/>
          <a:lstStyle/>
          <a:p>
            <a:r>
              <a:rPr lang="en-US" dirty="0"/>
              <a:t>Staff Satisfaction </a:t>
            </a:r>
          </a:p>
        </p:txBody>
      </p:sp>
      <p:sp>
        <p:nvSpPr>
          <p:cNvPr id="3" name="Content Placeholder 2">
            <a:extLst>
              <a:ext uri="{FF2B5EF4-FFF2-40B4-BE49-F238E27FC236}">
                <a16:creationId xmlns:a16="http://schemas.microsoft.com/office/drawing/2014/main" id="{9CEA6EA3-4EE0-4A77-8ED1-B6DBC428C633}"/>
              </a:ext>
            </a:extLst>
          </p:cNvPr>
          <p:cNvSpPr>
            <a:spLocks noGrp="1"/>
          </p:cNvSpPr>
          <p:nvPr>
            <p:ph idx="1"/>
          </p:nvPr>
        </p:nvSpPr>
        <p:spPr/>
        <p:txBody>
          <a:bodyPr/>
          <a:lstStyle/>
          <a:p>
            <a:r>
              <a:rPr lang="en-US" dirty="0"/>
              <a:t>Health – Physical and Psychological</a:t>
            </a:r>
          </a:p>
          <a:p>
            <a:r>
              <a:rPr lang="en-US" dirty="0"/>
              <a:t>Engage and Motivate</a:t>
            </a:r>
          </a:p>
          <a:p>
            <a:r>
              <a:rPr lang="en-US" dirty="0"/>
              <a:t>Invest and Retain</a:t>
            </a:r>
          </a:p>
        </p:txBody>
      </p:sp>
      <p:pic>
        <p:nvPicPr>
          <p:cNvPr id="5" name="Picture 4">
            <a:extLst>
              <a:ext uri="{FF2B5EF4-FFF2-40B4-BE49-F238E27FC236}">
                <a16:creationId xmlns:a16="http://schemas.microsoft.com/office/drawing/2014/main" id="{537AE5F0-9B1D-432D-87A7-F425A0C64999}"/>
              </a:ext>
            </a:extLst>
          </p:cNvPr>
          <p:cNvPicPr>
            <a:picLocks noChangeAspect="1"/>
          </p:cNvPicPr>
          <p:nvPr/>
        </p:nvPicPr>
        <p:blipFill>
          <a:blip r:embed="rId3"/>
          <a:stretch>
            <a:fillRect/>
          </a:stretch>
        </p:blipFill>
        <p:spPr>
          <a:xfrm>
            <a:off x="4973729" y="2108202"/>
            <a:ext cx="6181951" cy="4128904"/>
          </a:xfrm>
          <a:prstGeom prst="rect">
            <a:avLst/>
          </a:prstGeom>
        </p:spPr>
      </p:pic>
    </p:spTree>
    <p:extLst>
      <p:ext uri="{BB962C8B-B14F-4D97-AF65-F5344CB8AC3E}">
        <p14:creationId xmlns:p14="http://schemas.microsoft.com/office/powerpoint/2010/main" val="1943386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20AB-8B56-43A2-A9EB-BACFBDC4F453}"/>
              </a:ext>
            </a:extLst>
          </p:cNvPr>
          <p:cNvSpPr>
            <a:spLocks noGrp="1"/>
          </p:cNvSpPr>
          <p:nvPr>
            <p:ph type="title"/>
          </p:nvPr>
        </p:nvSpPr>
        <p:spPr/>
        <p:txBody>
          <a:bodyPr/>
          <a:lstStyle/>
          <a:p>
            <a:r>
              <a:rPr lang="en-US" dirty="0"/>
              <a:t>Integrating building with nature</a:t>
            </a:r>
          </a:p>
        </p:txBody>
      </p:sp>
      <p:pic>
        <p:nvPicPr>
          <p:cNvPr id="7" name="Picture 6">
            <a:extLst>
              <a:ext uri="{FF2B5EF4-FFF2-40B4-BE49-F238E27FC236}">
                <a16:creationId xmlns:a16="http://schemas.microsoft.com/office/drawing/2014/main" id="{683C0519-A3D3-4AAF-ADD0-68EF8A7A7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245" y="2041651"/>
            <a:ext cx="6642735" cy="4186846"/>
          </a:xfrm>
          <a:prstGeom prst="rect">
            <a:avLst/>
          </a:prstGeom>
        </p:spPr>
      </p:pic>
    </p:spTree>
    <p:extLst>
      <p:ext uri="{BB962C8B-B14F-4D97-AF65-F5344CB8AC3E}">
        <p14:creationId xmlns:p14="http://schemas.microsoft.com/office/powerpoint/2010/main" val="344682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DAD8-3E66-4CE1-8A19-23B4A20ADF97}"/>
              </a:ext>
            </a:extLst>
          </p:cNvPr>
          <p:cNvSpPr>
            <a:spLocks noGrp="1"/>
          </p:cNvSpPr>
          <p:nvPr>
            <p:ph type="title"/>
          </p:nvPr>
        </p:nvSpPr>
        <p:spPr/>
        <p:txBody>
          <a:bodyPr>
            <a:normAutofit/>
          </a:bodyPr>
          <a:lstStyle/>
          <a:p>
            <a:r>
              <a:rPr lang="en-US" sz="4400" dirty="0"/>
              <a:t>RESPECT GEOTECHNICAL DATA</a:t>
            </a:r>
          </a:p>
        </p:txBody>
      </p:sp>
      <p:pic>
        <p:nvPicPr>
          <p:cNvPr id="5" name="Picture 4">
            <a:extLst>
              <a:ext uri="{FF2B5EF4-FFF2-40B4-BE49-F238E27FC236}">
                <a16:creationId xmlns:a16="http://schemas.microsoft.com/office/drawing/2014/main" id="{A750FD3F-C497-4D32-B3E9-F72C63C4742A}"/>
              </a:ext>
            </a:extLst>
          </p:cNvPr>
          <p:cNvPicPr>
            <a:picLocks noChangeAspect="1"/>
          </p:cNvPicPr>
          <p:nvPr/>
        </p:nvPicPr>
        <p:blipFill>
          <a:blip r:embed="rId3"/>
          <a:stretch>
            <a:fillRect/>
          </a:stretch>
        </p:blipFill>
        <p:spPr>
          <a:xfrm>
            <a:off x="1219200" y="1916790"/>
            <a:ext cx="5906340" cy="4110294"/>
          </a:xfrm>
          <a:prstGeom prst="rect">
            <a:avLst/>
          </a:prstGeom>
        </p:spPr>
      </p:pic>
      <p:pic>
        <p:nvPicPr>
          <p:cNvPr id="7" name="Picture 6">
            <a:extLst>
              <a:ext uri="{FF2B5EF4-FFF2-40B4-BE49-F238E27FC236}">
                <a16:creationId xmlns:a16="http://schemas.microsoft.com/office/drawing/2014/main" id="{77726A7E-D6C3-4166-995A-D47353FF30F2}"/>
              </a:ext>
            </a:extLst>
          </p:cNvPr>
          <p:cNvPicPr>
            <a:picLocks noChangeAspect="1"/>
          </p:cNvPicPr>
          <p:nvPr/>
        </p:nvPicPr>
        <p:blipFill>
          <a:blip r:embed="rId4"/>
          <a:stretch>
            <a:fillRect/>
          </a:stretch>
        </p:blipFill>
        <p:spPr>
          <a:xfrm>
            <a:off x="7279341" y="4769940"/>
            <a:ext cx="3479146" cy="1257144"/>
          </a:xfrm>
          <a:prstGeom prst="rect">
            <a:avLst/>
          </a:prstGeom>
        </p:spPr>
      </p:pic>
    </p:spTree>
    <p:extLst>
      <p:ext uri="{BB962C8B-B14F-4D97-AF65-F5344CB8AC3E}">
        <p14:creationId xmlns:p14="http://schemas.microsoft.com/office/powerpoint/2010/main" val="426593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2D09-E9D1-4B35-B562-A072305AD0AA}"/>
              </a:ext>
            </a:extLst>
          </p:cNvPr>
          <p:cNvSpPr>
            <a:spLocks noGrp="1"/>
          </p:cNvSpPr>
          <p:nvPr>
            <p:ph type="title"/>
          </p:nvPr>
        </p:nvSpPr>
        <p:spPr/>
        <p:txBody>
          <a:bodyPr>
            <a:normAutofit/>
          </a:bodyPr>
          <a:lstStyle/>
          <a:p>
            <a:r>
              <a:rPr lang="en-US" sz="4400" dirty="0"/>
              <a:t>GEOTECHNICAL DATA</a:t>
            </a:r>
          </a:p>
        </p:txBody>
      </p:sp>
      <p:sp>
        <p:nvSpPr>
          <p:cNvPr id="12" name="TextBox 11">
            <a:extLst>
              <a:ext uri="{FF2B5EF4-FFF2-40B4-BE49-F238E27FC236}">
                <a16:creationId xmlns:a16="http://schemas.microsoft.com/office/drawing/2014/main" id="{8B6D6C21-B1E5-457A-A5BF-33583FF2CC2D}"/>
              </a:ext>
            </a:extLst>
          </p:cNvPr>
          <p:cNvSpPr txBox="1"/>
          <p:nvPr/>
        </p:nvSpPr>
        <p:spPr>
          <a:xfrm>
            <a:off x="8735173" y="2736073"/>
            <a:ext cx="3008253" cy="830997"/>
          </a:xfrm>
          <a:prstGeom prst="rect">
            <a:avLst/>
          </a:prstGeom>
          <a:noFill/>
        </p:spPr>
        <p:txBody>
          <a:bodyPr wrap="square" rtlCol="0">
            <a:spAutoFit/>
          </a:bodyPr>
          <a:lstStyle/>
          <a:p>
            <a:r>
              <a:rPr lang="en-US" sz="2400" b="1" dirty="0">
                <a:latin typeface="Arial Black" panose="020B0A04020102020204" pitchFamily="34" charset="0"/>
              </a:rPr>
              <a:t>1-4</a:t>
            </a:r>
            <a:endParaRPr lang="en-US" sz="1200" dirty="0">
              <a:latin typeface="Arial Black" panose="020B0A04020102020204" pitchFamily="34" charset="0"/>
            </a:endParaRPr>
          </a:p>
          <a:p>
            <a:r>
              <a:rPr lang="en-US" sz="1200" dirty="0">
                <a:latin typeface="Arial Black" panose="020B0A04020102020204" pitchFamily="34" charset="0"/>
              </a:rPr>
              <a:t>Boring refusal between 9 and 15 feet</a:t>
            </a:r>
            <a:r>
              <a:rPr lang="en-US" sz="1200" b="1" dirty="0">
                <a:latin typeface="Arial Black" panose="020B0A04020102020204" pitchFamily="34" charset="0"/>
              </a:rPr>
              <a:t> </a:t>
            </a:r>
          </a:p>
        </p:txBody>
      </p:sp>
      <p:pic>
        <p:nvPicPr>
          <p:cNvPr id="4" name="Picture 3">
            <a:extLst>
              <a:ext uri="{FF2B5EF4-FFF2-40B4-BE49-F238E27FC236}">
                <a16:creationId xmlns:a16="http://schemas.microsoft.com/office/drawing/2014/main" id="{E620721A-45AB-47E7-8B42-F8D289AAB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20" y="1737360"/>
            <a:ext cx="6542626" cy="4233464"/>
          </a:xfrm>
          <a:prstGeom prst="rect">
            <a:avLst/>
          </a:prstGeom>
        </p:spPr>
      </p:pic>
    </p:spTree>
    <p:extLst>
      <p:ext uri="{BB962C8B-B14F-4D97-AF65-F5344CB8AC3E}">
        <p14:creationId xmlns:p14="http://schemas.microsoft.com/office/powerpoint/2010/main" val="252235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024F-2407-4E48-953B-A0F262B8B564}"/>
              </a:ext>
            </a:extLst>
          </p:cNvPr>
          <p:cNvSpPr>
            <a:spLocks noGrp="1"/>
          </p:cNvSpPr>
          <p:nvPr>
            <p:ph type="title"/>
          </p:nvPr>
        </p:nvSpPr>
        <p:spPr/>
        <p:txBody>
          <a:bodyPr/>
          <a:lstStyle/>
          <a:p>
            <a:r>
              <a:rPr lang="en-US"/>
              <a:t>Let us Say </a:t>
            </a:r>
            <a:r>
              <a:rPr lang="en-US" dirty="0"/>
              <a:t>‘YES’ to our universe!</a:t>
            </a:r>
          </a:p>
        </p:txBody>
      </p:sp>
      <p:sp>
        <p:nvSpPr>
          <p:cNvPr id="3" name="Content Placeholder 2">
            <a:extLst>
              <a:ext uri="{FF2B5EF4-FFF2-40B4-BE49-F238E27FC236}">
                <a16:creationId xmlns:a16="http://schemas.microsoft.com/office/drawing/2014/main" id="{21778138-3CFD-4E74-8882-E33738F3EFFE}"/>
              </a:ext>
            </a:extLst>
          </p:cNvPr>
          <p:cNvSpPr>
            <a:spLocks noGrp="1"/>
          </p:cNvSpPr>
          <p:nvPr>
            <p:ph idx="1"/>
          </p:nvPr>
        </p:nvSpPr>
        <p:spPr>
          <a:xfrm>
            <a:off x="1097280" y="2108201"/>
            <a:ext cx="10198250" cy="3760891"/>
          </a:xfrm>
        </p:spPr>
        <p:txBody>
          <a:bodyPr/>
          <a:lstStyle/>
          <a:p>
            <a:pPr marL="0" indent="0">
              <a:buNone/>
            </a:pPr>
            <a:r>
              <a:rPr lang="en-US" sz="1800" dirty="0">
                <a:highlight>
                  <a:srgbClr val="FFFF00"/>
                </a:highlight>
                <a:latin typeface="Arial" panose="020B0604020202020204" pitchFamily="34" charset="0"/>
                <a:ea typeface="Calibri" panose="020F0502020204030204" pitchFamily="34" charset="0"/>
                <a:cs typeface="Arial" panose="020B0604020202020204" pitchFamily="34" charset="0"/>
              </a:rPr>
              <a:t>T</a:t>
            </a: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he site design is to</a:t>
            </a:r>
            <a:r>
              <a:rPr lang="en-US" sz="1800" dirty="0">
                <a:highlight>
                  <a:srgbClr val="FFFF00"/>
                </a:highlight>
                <a:latin typeface="Arial" panose="020B0604020202020204" pitchFamily="34" charset="0"/>
                <a:ea typeface="Calibri" panose="020F0502020204030204" pitchFamily="34" charset="0"/>
                <a:cs typeface="Arial" panose="020B0604020202020204" pitchFamily="34" charset="0"/>
              </a:rPr>
              <a:t> follow </a:t>
            </a: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environmentally sound appropriation and planning to meet sustainability performance standards for the building</a:t>
            </a:r>
            <a:r>
              <a:rPr lang="en-US" sz="1800" dirty="0">
                <a:effectLst/>
                <a:latin typeface="Arial" panose="020B0604020202020204" pitchFamily="34" charset="0"/>
                <a:ea typeface="Calibri" panose="020F0502020204030204" pitchFamily="34" charset="0"/>
                <a:cs typeface="Arial" panose="020B0604020202020204" pitchFamily="34" charset="0"/>
              </a:rPr>
              <a:t>.</a:t>
            </a:r>
          </a:p>
          <a:p>
            <a:pPr marL="0" indent="0">
              <a:buNone/>
            </a:pPr>
            <a:r>
              <a:rPr lang="en-US" sz="1800" dirty="0">
                <a:highlight>
                  <a:srgbClr val="FFFF00"/>
                </a:highlight>
                <a:latin typeface="Arial" panose="020B0604020202020204" pitchFamily="34" charset="0"/>
                <a:ea typeface="Calibri" panose="020F0502020204030204" pitchFamily="34" charset="0"/>
                <a:cs typeface="Arial" panose="020B0604020202020204" pitchFamily="34" charset="0"/>
              </a:rPr>
              <a:t>K</a:t>
            </a: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eep with the districts Strategic goals to support wildlife habitat, and securing federal and state grant funding for the future projects.</a:t>
            </a:r>
            <a:endParaRPr lang="en-US" sz="18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800" dirty="0">
                <a:highlight>
                  <a:srgbClr val="FFFF00"/>
                </a:highlight>
                <a:latin typeface="Arial" panose="020B0604020202020204" pitchFamily="34" charset="0"/>
                <a:ea typeface="Calibri" panose="020F0502020204030204" pitchFamily="34" charset="0"/>
                <a:cs typeface="Arial" panose="020B0604020202020204" pitchFamily="34" charset="0"/>
              </a:rPr>
              <a:t>P</a:t>
            </a: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rotect and manage watersheds in determining the future environment of the area as concerned citizens from Las Gallinas Valley area desire, Gallinas Watershed Council (GWC) and Miller Creek Watershed Stewards.</a:t>
            </a:r>
          </a:p>
          <a:p>
            <a:pPr marL="685800" marR="804545" algn="l">
              <a:spcBef>
                <a:spcPts val="0"/>
              </a:spcBef>
              <a:spcAft>
                <a:spcPts val="0"/>
              </a:spcAft>
              <a:tabLst>
                <a:tab pos="457200" algn="l"/>
              </a:tabLst>
            </a:pPr>
            <a:endParaRPr lang="en-US" sz="18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685800" marR="804545" algn="l">
              <a:spcBef>
                <a:spcPts val="0"/>
              </a:spcBef>
              <a:spcAft>
                <a:spcPts val="0"/>
              </a:spcAft>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83939268"/>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{6EBF3A46-3382-4D6C-B808-D657D15301C0}tf56160789_win32</Template>
  <TotalTime>555</TotalTime>
  <Words>558</Words>
  <Application>Microsoft Office PowerPoint</Application>
  <PresentationFormat>Widescreen</PresentationFormat>
  <Paragraphs>61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Bookman Old Style</vt:lpstr>
      <vt:lpstr>Calibri</vt:lpstr>
      <vt:lpstr>Franklin Gothic Book</vt:lpstr>
      <vt:lpstr>Open Sans</vt:lpstr>
      <vt:lpstr>1_RetrospectVTI</vt:lpstr>
      <vt:lpstr>LGVSD</vt:lpstr>
      <vt:lpstr>Land use causes climate change which is the greatest threat to our existence.</vt:lpstr>
      <vt:lpstr>Sea level rise is a threat!</vt:lpstr>
      <vt:lpstr>Reduced footprint</vt:lpstr>
      <vt:lpstr>Staff Satisfaction </vt:lpstr>
      <vt:lpstr>Integrating building with nature</vt:lpstr>
      <vt:lpstr>RESPECT GEOTECHNICAL DATA</vt:lpstr>
      <vt:lpstr>GEOTECHNICAL DATA</vt:lpstr>
      <vt:lpstr>Let us Say ‘YES’ to our universe!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LGVSD</dc:title>
  <dc:creator>Fani Danadjieva Hansen</dc:creator>
  <cp:lastModifiedBy>Fani Danadjieva Hansen</cp:lastModifiedBy>
  <cp:revision>32</cp:revision>
  <cp:lastPrinted>2021-02-28T18:15:50Z</cp:lastPrinted>
  <dcterms:created xsi:type="dcterms:W3CDTF">2021-02-28T16:01:46Z</dcterms:created>
  <dcterms:modified xsi:type="dcterms:W3CDTF">2021-03-04T23:25:46Z</dcterms:modified>
</cp:coreProperties>
</file>